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8" r:id="rId2"/>
    <p:sldId id="269" r:id="rId3"/>
    <p:sldId id="270" r:id="rId4"/>
    <p:sldId id="272" r:id="rId5"/>
    <p:sldId id="271" r:id="rId6"/>
    <p:sldId id="257" r:id="rId7"/>
    <p:sldId id="273" r:id="rId8"/>
    <p:sldId id="274" r:id="rId9"/>
    <p:sldId id="275" r:id="rId10"/>
    <p:sldId id="276" r:id="rId11"/>
    <p:sldId id="278" r:id="rId12"/>
    <p:sldId id="259" r:id="rId13"/>
    <p:sldId id="291" r:id="rId14"/>
    <p:sldId id="292" r:id="rId15"/>
    <p:sldId id="293" r:id="rId16"/>
    <p:sldId id="294" r:id="rId17"/>
    <p:sldId id="260" r:id="rId18"/>
    <p:sldId id="300" r:id="rId19"/>
    <p:sldId id="301" r:id="rId20"/>
    <p:sldId id="302" r:id="rId21"/>
    <p:sldId id="303" r:id="rId22"/>
    <p:sldId id="279" r:id="rId23"/>
    <p:sldId id="299" r:id="rId24"/>
    <p:sldId id="282" r:id="rId25"/>
    <p:sldId id="283" r:id="rId26"/>
    <p:sldId id="297" r:id="rId27"/>
    <p:sldId id="284" r:id="rId28"/>
    <p:sldId id="285" r:id="rId29"/>
    <p:sldId id="286" r:id="rId30"/>
    <p:sldId id="304" r:id="rId31"/>
    <p:sldId id="305" r:id="rId32"/>
    <p:sldId id="287" r:id="rId33"/>
    <p:sldId id="288" r:id="rId34"/>
    <p:sldId id="277" r:id="rId35"/>
    <p:sldId id="289" r:id="rId36"/>
    <p:sldId id="290" r:id="rId37"/>
    <p:sldId id="263" r:id="rId38"/>
    <p:sldId id="26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FDC0C-4F5C-41B3-A400-8A59ADF7FE17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AA6F0-F88A-4E94-A4C1-98E1C8594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9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645F-6655-4124-8B28-BBEFE03D4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826CD-8B9D-4922-A38D-B233C4443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ED7B4-1555-47C9-83C8-DDE50FEC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B12A1-53F3-4245-B20B-0FC64C0A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E34E-B1E8-4294-A806-EFE79D14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9B11-80B7-436E-AB57-AA4EAA45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7D8E5-E034-4747-B871-542650B0D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B0664-415C-4ABB-9032-ED7AD163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BFF7A-06BB-4ED2-A4C1-A3D9D63E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6852-C4FC-4537-A9B0-226FF576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0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7E5E01-FBD6-4F61-A67D-6B5B48FD1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DB430-19E2-4141-BE9D-949B89175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EF32A-99A5-4699-9CF3-B362112D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CC081-FD6C-4483-A98D-5F4CCD7B5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CE80A-E8F5-4698-8C1C-CB24AEDE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9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3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0129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 i="1"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93423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458026" y="1612902"/>
            <a:ext cx="2106069" cy="371329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89" name="Picture Placeholder 5"/>
          <p:cNvSpPr>
            <a:spLocks noGrp="1"/>
          </p:cNvSpPr>
          <p:nvPr>
            <p:ph type="pic" idx="14"/>
          </p:nvPr>
        </p:nvSpPr>
        <p:spPr>
          <a:xfrm>
            <a:off x="6267450" y="0"/>
            <a:ext cx="592455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53768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2841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56" y="457206"/>
            <a:ext cx="3418344" cy="15621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94857" y="2235200"/>
            <a:ext cx="3386667" cy="3975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656669" y="457200"/>
            <a:ext cx="6891867" cy="576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00615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D699-A4C9-4A1E-A3CD-2FFDC49DF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FEBD-AB79-4087-97FB-0299387A6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C17DA-B547-4835-A074-4F2CB4BF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67EA8-B3A3-4F98-98F4-90844CC8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90DA6-5C9F-4881-ABC2-63421189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65C6-DC06-45A6-BD53-20C6AEA2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D9358-14C7-44F5-9B70-4EF5AEEE8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DBEAE-DAB4-484C-9BAB-E4654111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22987-43D5-4B1C-97B6-F575CF41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EB5DA-3771-42E0-8BCA-DD0F503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5E40-8224-4028-B037-D2D6F0BA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A41F0-F95C-4F9D-B610-9F9E7656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6EE4C-8398-4FC6-BB11-F195B682C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EA81A-FBFC-46DA-ABB3-1F35A780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9BE90-4A66-4923-977A-B18D5BD6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FA4A8-ED4F-4376-B8FE-3F4FBA05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3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64A1-9FF0-485E-8B59-8172011B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2F8E9-4D1C-4B74-992F-3C66AF5F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FE200-A5E8-4130-AC60-9E94854EF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FF310-5D02-4A5D-B840-C2B677050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725EF-215C-47EE-89DE-81A836F86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08E22-DDDB-4D8A-AE5D-CDFE3DB4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4AF45-3272-4200-9BB3-F852E0D0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82527-0C38-4403-9695-8CBD929D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2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7EE9-3CFC-4C87-BAD2-54A3CEED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38AD6-9467-4637-87DE-D959E909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2195D-61FA-46F5-9252-DB905BB8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88C5E-BC18-4B54-B153-25C753D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9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A8136-61EB-418D-A5BB-B8166540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5234C-C441-44BF-855C-BA4FA7F5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7B2B-F208-4677-96F8-6C29B574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4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7043-CD19-45D1-A4C9-18668C96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CE561-3701-4E4B-AA0C-C729132F3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1242F-F61D-4842-8730-ED55EC28F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E651E-B8FA-4E32-A674-9809486A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B2A8E-8C20-4C3B-9A0E-49EC3FD45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AFB70-8816-44B0-87F9-B0450F7C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1A3B-6514-4783-8672-6BA157E9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7EA93-D0BF-4987-AB58-6912FBB3A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98C32-EF23-4D5D-88AB-FF778E95F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3AA25-2A33-4619-AF81-9517E4EB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1B650-6347-4A7F-805B-F6E1751A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96355-3F6B-4E18-850C-7CFF0CE2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99B23F-E3AD-4BA5-ACFF-61C899DD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ACCC-B666-4E1B-BB8B-3A868EE0C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F2035-959F-4961-BA54-E16804F56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0C4B2-0D9C-43CB-B0DA-F3EA91664D7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CB4A6-A072-4312-B5CE-570B8EAC3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B7A17-F3CE-4099-9291-B01770E1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6D74C-AD30-466E-935E-299A5328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4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1218895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Freeform: Shape 56"/>
          <p:cNvSpPr/>
          <p:nvPr/>
        </p:nvSpPr>
        <p:spPr>
          <a:xfrm>
            <a:off x="0" y="2068769"/>
            <a:ext cx="12192001" cy="4789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1229"/>
                </a:lnTo>
                <a:close/>
              </a:path>
            </a:pathLst>
          </a:custGeom>
          <a:solidFill>
            <a:srgbClr val="0070C0">
              <a:alpha val="73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824" name="TextBox 67"/>
          <p:cNvSpPr txBox="1"/>
          <p:nvPr/>
        </p:nvSpPr>
        <p:spPr>
          <a:xfrm>
            <a:off x="6708727" y="5064235"/>
            <a:ext cx="52531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 spc="100">
                <a:solidFill>
                  <a:srgbClr val="FFFFFF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rPr lang="en-US" dirty="0"/>
              <a:t>Best Practices</a:t>
            </a:r>
            <a:endParaRPr dirty="0"/>
          </a:p>
        </p:txBody>
      </p:sp>
      <p:sp>
        <p:nvSpPr>
          <p:cNvPr id="825" name="TextBox 68"/>
          <p:cNvSpPr txBox="1"/>
          <p:nvPr/>
        </p:nvSpPr>
        <p:spPr>
          <a:xfrm>
            <a:off x="6708726" y="3799616"/>
            <a:ext cx="612058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rPr lang="en-US" dirty="0"/>
              <a:t>Recruiting</a:t>
            </a:r>
            <a:endParaRPr dirty="0"/>
          </a:p>
        </p:txBody>
      </p:sp>
      <p:sp>
        <p:nvSpPr>
          <p:cNvPr id="826" name="Freeform 6"/>
          <p:cNvSpPr/>
          <p:nvPr/>
        </p:nvSpPr>
        <p:spPr>
          <a:xfrm rot="5400000" flipH="1">
            <a:off x="7071386" y="4488631"/>
            <a:ext cx="45720" cy="551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7" name="Right Triangle 21"/>
          <p:cNvSpPr/>
          <p:nvPr/>
        </p:nvSpPr>
        <p:spPr>
          <a:xfrm>
            <a:off x="0" y="5138870"/>
            <a:ext cx="3521451" cy="1719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  <p:pic>
        <p:nvPicPr>
          <p:cNvPr id="828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3288" y="5072095"/>
            <a:ext cx="2971801" cy="309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" grpId="0" animBg="1" advAuto="0"/>
      <p:bldP spid="824" grpId="0" animBg="1" advAuto="0"/>
      <p:bldP spid="825" grpId="0" animBg="1" advAuto="0"/>
      <p:bldP spid="826" grpId="0" animBg="1" advAuto="0"/>
      <p:bldP spid="827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Freeform 5"/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884" name="TextBox 2"/>
          <p:cNvSpPr txBox="1"/>
          <p:nvPr/>
        </p:nvSpPr>
        <p:spPr>
          <a:xfrm>
            <a:off x="261825" y="630362"/>
            <a:ext cx="5395480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dirty="0"/>
              <a:t>Word of Mouth</a:t>
            </a:r>
          </a:p>
        </p:txBody>
      </p:sp>
      <p:pic>
        <p:nvPicPr>
          <p:cNvPr id="885" name="pexels-photo-1.jpg" descr="pexels-photo-1.jpg"/>
          <p:cNvPicPr>
            <a:picLocks noChangeAspect="1"/>
          </p:cNvPicPr>
          <p:nvPr/>
        </p:nvPicPr>
        <p:blipFill>
          <a:blip r:embed="rId2">
            <a:extLst/>
          </a:blip>
          <a:srcRect l="25519"/>
          <a:stretch>
            <a:fillRect/>
          </a:stretch>
        </p:blipFill>
        <p:spPr>
          <a:xfrm>
            <a:off x="6297374" y="0"/>
            <a:ext cx="701985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TextBox 3"/>
          <p:cNvSpPr txBox="1"/>
          <p:nvPr/>
        </p:nvSpPr>
        <p:spPr>
          <a:xfrm>
            <a:off x="261824" y="1671728"/>
            <a:ext cx="587933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spc="1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Word-of-mouth marketing, differs from naturally occurring </a:t>
            </a:r>
            <a:r>
              <a:rPr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word of mouth, </a:t>
            </a:r>
            <a:r>
              <a:rPr dirty="0"/>
              <a:t>in that it is </a:t>
            </a:r>
            <a:r>
              <a:rPr sz="2400" b="1" i="1" spc="100" dirty="0">
                <a:solidFill>
                  <a:srgbClr val="1F487C"/>
                </a:solidFill>
                <a:latin typeface="Roboto Bold"/>
                <a:ea typeface="Roboto Bold"/>
                <a:cs typeface="Roboto Bold"/>
              </a:rPr>
              <a:t>actively influenced or encouraged by organizations </a:t>
            </a:r>
            <a:r>
              <a:rPr dirty="0"/>
              <a:t>(e.g. 'seeding' a message in a networks)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" grpId="0" animBg="1" advAuto="0"/>
      <p:bldP spid="884" grpId="0" animBg="1" advAuto="0"/>
      <p:bldP spid="88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27053"/>
            <a:ext cx="12192000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itle 1"/>
          <p:cNvSpPr txBox="1">
            <a:spLocks noGrp="1"/>
          </p:cNvSpPr>
          <p:nvPr>
            <p:ph type="title"/>
          </p:nvPr>
        </p:nvSpPr>
        <p:spPr>
          <a:xfrm>
            <a:off x="-22054" y="-18605"/>
            <a:ext cx="9144001" cy="115213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Recruitment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4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31345CD-AF41-4054-A210-357E84DFF543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1680BDC-908D-4888-9436-313EC94CBBA2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b="1" dirty="0"/>
              <a:t>Who to recruit for a pack?</a:t>
            </a:r>
            <a:endParaRPr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649F1B-1801-4977-A43A-7CDA33A61B57}"/>
              </a:ext>
            </a:extLst>
          </p:cNvPr>
          <p:cNvSpPr txBox="1"/>
          <p:nvPr/>
        </p:nvSpPr>
        <p:spPr>
          <a:xfrm>
            <a:off x="261824" y="1671728"/>
            <a:ext cx="9412263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Scouting-age boys and/or girls, obviously!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The Lion program is now official nationwide, so packs can recruit kindergarten-age boys and/or girls.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But remember that, especially with respect to younger potential Cub Scouts, you are also trying to “recruit” their parents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Try to use recruiting efforts and activities that will get boys/girls interested and excited, but that also engage parents and get them thinking about the Scouting program and what it has to offer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 spc="1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95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31345CD-AF41-4054-A210-357E84DFF543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1680BDC-908D-4888-9436-313EC94CBBA2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b="1" dirty="0"/>
              <a:t>Who to recruit for a troop?</a:t>
            </a:r>
            <a:endParaRPr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649F1B-1801-4977-A43A-7CDA33A61B57}"/>
              </a:ext>
            </a:extLst>
          </p:cNvPr>
          <p:cNvSpPr txBox="1"/>
          <p:nvPr/>
        </p:nvSpPr>
        <p:spPr>
          <a:xfrm>
            <a:off x="261824" y="1671728"/>
            <a:ext cx="9412263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Scouting-age boys or girls, obviously!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The Scouts BSA program is now official nationwide for boys or girls.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Try to use recruiting efforts and activities that will get boys or girls interested and excited, will serve as an example of what to expect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</a:rPr>
              <a:t>Scout lead recruiting, parents will usually will not signup unless needed.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14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31345CD-AF41-4054-A210-357E84DFF543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1680BDC-908D-4888-9436-313EC94CBBA2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b="1" dirty="0"/>
              <a:t>When to recruit for Cub Scouts?</a:t>
            </a:r>
            <a:endParaRPr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649F1B-1801-4977-A43A-7CDA33A61B57}"/>
              </a:ext>
            </a:extLst>
          </p:cNvPr>
          <p:cNvSpPr txBox="1"/>
          <p:nvPr/>
        </p:nvSpPr>
        <p:spPr>
          <a:xfrm>
            <a:off x="261824" y="1671728"/>
            <a:ext cx="11466350" cy="360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Fall: August/September (with follow-up in October and November)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Fall is traditional recruitment season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Usually corresponds with the beginning of the school year and the beginning of the Scouting year (i.e., when meetings begin again after summer)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Spring: March/April (with follow-up in May and June)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Although not the “typical” time to recruit, units should also try to do spring recruiting to supplement their membership recruitment efforts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Spring recruiting corresponds with post-AOL cross-over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If a pack is going to have summertime activities </a:t>
            </a:r>
            <a:r>
              <a:rPr lang="en-US" sz="2000" b="1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(and all packs should), </a:t>
            </a: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new youth who join in the spring will have fun activities.  They can also attend summer camp and/or the weekly “Family Nights” at summer camp.</a:t>
            </a:r>
          </a:p>
        </p:txBody>
      </p:sp>
    </p:spTree>
    <p:extLst>
      <p:ext uri="{BB962C8B-B14F-4D97-AF65-F5344CB8AC3E}">
        <p14:creationId xmlns:p14="http://schemas.microsoft.com/office/powerpoint/2010/main" val="422821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31345CD-AF41-4054-A210-357E84DFF543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1680BDC-908D-4888-9436-313EC94CBBA2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b="1" dirty="0"/>
              <a:t>When to recruit for Scouts BSA?</a:t>
            </a:r>
            <a:endParaRPr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649F1B-1801-4977-A43A-7CDA33A61B57}"/>
              </a:ext>
            </a:extLst>
          </p:cNvPr>
          <p:cNvSpPr txBox="1"/>
          <p:nvPr/>
        </p:nvSpPr>
        <p:spPr>
          <a:xfrm>
            <a:off x="261824" y="1671728"/>
            <a:ext cx="11466350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Winter: December/February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Winter is the recruitment season for Scouts BSA non-cub recruitment time.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Not many activities going on and parents are looking for something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Good time to meet incoming pack leadership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Plan joint activities as weather permitting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Prepare for AOL Cross-over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0" dirty="0">
              <a:solidFill>
                <a:srgbClr val="595959"/>
              </a:solidFill>
              <a:latin typeface="Roboto Bold"/>
              <a:ea typeface="Roboto Bold"/>
              <a:cs typeface="Roboto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Spring: February/April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The typical time to recruit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Spring recruiting corresponds with AOL cross-over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Summer camp is an important event and your new scouts should meet you</a:t>
            </a:r>
          </a:p>
          <a:p>
            <a:pPr lvl="1"/>
            <a:endParaRPr lang="en-US" sz="2000" spc="100" dirty="0">
              <a:solidFill>
                <a:srgbClr val="595959"/>
              </a:solidFill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316968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831345CD-AF41-4054-A210-357E84DFF543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1680BDC-908D-4888-9436-313EC94CBBA2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b="1" dirty="0"/>
              <a:t>When to recruit?</a:t>
            </a:r>
            <a:endParaRPr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649F1B-1801-4977-A43A-7CDA33A61B57}"/>
              </a:ext>
            </a:extLst>
          </p:cNvPr>
          <p:cNvSpPr txBox="1"/>
          <p:nvPr/>
        </p:nvSpPr>
        <p:spPr>
          <a:xfrm>
            <a:off x="261824" y="1671728"/>
            <a:ext cx="11466350" cy="2431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ALWAYS!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Every den, pack or troop meeting is a recruitment opportunity.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Your Scouts should be encouraged to invite their friends at any time.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Promoting your unit year-round (see our Social Media for Recruiting module) opens the door to year-round recruiting.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0" dirty="0">
              <a:solidFill>
                <a:srgbClr val="595959"/>
              </a:solidFill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383511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0F607A4-454F-4B40-98AC-452B473E222C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8C970E5-BBBB-45F4-BB10-B9AFD88815BF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How to recruit?</a:t>
            </a:r>
            <a:endParaRPr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BD7DC05-CC2E-469D-81E1-14A7E6AF52A5}"/>
              </a:ext>
            </a:extLst>
          </p:cNvPr>
          <p:cNvSpPr txBox="1"/>
          <p:nvPr/>
        </p:nvSpPr>
        <p:spPr>
          <a:xfrm>
            <a:off x="261824" y="1671728"/>
            <a:ext cx="11466350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The event should be something that is FUN – fishing, rockets, STEM, etc. (Council has resources you can use!)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Line up the venue and volunteers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Advertise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Flyers and Lawn Signs (available for FREE from Council!)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Digital media/Social media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Community events (e.g., Back to School Nights, Kindergarten Orientation/Sign Up, Town Carnivals/Fairs,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Communicate through as many channels as possible!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0" dirty="0">
              <a:solidFill>
                <a:srgbClr val="595959"/>
              </a:solidFill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5700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0F607A4-454F-4B40-98AC-452B473E222C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8C970E5-BBBB-45F4-BB10-B9AFD88815BF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How to recruit?</a:t>
            </a:r>
            <a:endParaRPr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BD7DC05-CC2E-469D-81E1-14A7E6AF52A5}"/>
              </a:ext>
            </a:extLst>
          </p:cNvPr>
          <p:cNvSpPr txBox="1"/>
          <p:nvPr/>
        </p:nvSpPr>
        <p:spPr>
          <a:xfrm>
            <a:off x="261824" y="1671728"/>
            <a:ext cx="11466350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Execute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Provide contact information for den leaders or other adult volunteers as appropriate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Have the calendar of events available so that prospective boys and girls and their parents can see the program and what to look forward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Make sure you have enough manpower to run the activity, collect application forms, and take parents aside to explain the benefits of Scouting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Make sure you have application forms and your committee has decided how much to collect.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A credit card reader can help get people signed up right away.  Borrow one from the council.</a:t>
            </a:r>
          </a:p>
        </p:txBody>
      </p:sp>
    </p:spTree>
    <p:extLst>
      <p:ext uri="{BB962C8B-B14F-4D97-AF65-F5344CB8AC3E}">
        <p14:creationId xmlns:p14="http://schemas.microsoft.com/office/powerpoint/2010/main" val="41804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0F607A4-454F-4B40-98AC-452B473E222C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8C970E5-BBBB-45F4-BB10-B9AFD88815BF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How to recruit?</a:t>
            </a:r>
            <a:endParaRPr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BD7DC05-CC2E-469D-81E1-14A7E6AF52A5}"/>
              </a:ext>
            </a:extLst>
          </p:cNvPr>
          <p:cNvSpPr txBox="1"/>
          <p:nvPr/>
        </p:nvSpPr>
        <p:spPr>
          <a:xfrm>
            <a:off x="261824" y="1671728"/>
            <a:ext cx="11466350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Execute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Provide contact information for den leaders or other adult volunteers as appropriate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Have the calendar of events available so that prospective boys and girls and their parents can see the program and what to look forward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Make sure you have enough manpower to run the activity, collect application forms, and take parents aside to explain the benefits of Scouting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Make sure you have application forms and your committee has decided how much to collect.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A credit card reader can help get people signed up right away.  Borrow one from the council.</a:t>
            </a:r>
          </a:p>
        </p:txBody>
      </p:sp>
    </p:spTree>
    <p:extLst>
      <p:ext uri="{BB962C8B-B14F-4D97-AF65-F5344CB8AC3E}">
        <p14:creationId xmlns:p14="http://schemas.microsoft.com/office/powerpoint/2010/main" val="29286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27053"/>
            <a:ext cx="12192000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itle 1"/>
          <p:cNvSpPr txBox="1">
            <a:spLocks noGrp="1"/>
          </p:cNvSpPr>
          <p:nvPr>
            <p:ph type="title"/>
          </p:nvPr>
        </p:nvSpPr>
        <p:spPr>
          <a:xfrm>
            <a:off x="-22054" y="-18605"/>
            <a:ext cx="9144001" cy="115213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Why do recruitment?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0F607A4-454F-4B40-98AC-452B473E222C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8C970E5-BBBB-45F4-BB10-B9AFD88815BF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How to recruit?</a:t>
            </a:r>
            <a:endParaRPr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BD7DC05-CC2E-469D-81E1-14A7E6AF52A5}"/>
              </a:ext>
            </a:extLst>
          </p:cNvPr>
          <p:cNvSpPr txBox="1"/>
          <p:nvPr/>
        </p:nvSpPr>
        <p:spPr>
          <a:xfrm>
            <a:off x="261824" y="1671728"/>
            <a:ext cx="11466350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Execute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Emphasize the “why” of Scouting.  We are more than a fun program.  We develop character, leadership, resiliency, friendships.  We are a better than choice than the many other programs seeking their participation.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Our Adventures in Cub Scouting &amp; Adventures in Scouts BSA booklets help explain the “why”.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A New Member Coordinator in distinctive red polo will help new parents connect.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Have people sign in as they arrive.  This will help with follow up.  Using a laptop will free you from deciphering handwriting (but have someone hit “save” periodically).</a:t>
            </a:r>
          </a:p>
        </p:txBody>
      </p:sp>
    </p:spTree>
    <p:extLst>
      <p:ext uri="{BB962C8B-B14F-4D97-AF65-F5344CB8AC3E}">
        <p14:creationId xmlns:p14="http://schemas.microsoft.com/office/powerpoint/2010/main" val="56092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0F607A4-454F-4B40-98AC-452B473E222C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8C970E5-BBBB-45F4-BB10-B9AFD88815BF}"/>
              </a:ext>
            </a:extLst>
          </p:cNvPr>
          <p:cNvSpPr txBox="1"/>
          <p:nvPr/>
        </p:nvSpPr>
        <p:spPr>
          <a:xfrm>
            <a:off x="261825" y="630362"/>
            <a:ext cx="832558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How to recruit?</a:t>
            </a:r>
            <a:endParaRPr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BD7DC05-CC2E-469D-81E1-14A7E6AF52A5}"/>
              </a:ext>
            </a:extLst>
          </p:cNvPr>
          <p:cNvSpPr txBox="1"/>
          <p:nvPr/>
        </p:nvSpPr>
        <p:spPr>
          <a:xfrm>
            <a:off x="261824" y="1671728"/>
            <a:ext cx="11466350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Follow-up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Plan a fun event a few weeks after the Open House/Recruiting Event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New Member Coordinator follows up with parents after the event using the sign-in list.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New Member Coordinator follows up with families who have joined to make sure they have connected with their den leader and are attending.</a:t>
            </a:r>
          </a:p>
        </p:txBody>
      </p:sp>
    </p:spTree>
    <p:extLst>
      <p:ext uri="{BB962C8B-B14F-4D97-AF65-F5344CB8AC3E}">
        <p14:creationId xmlns:p14="http://schemas.microsoft.com/office/powerpoint/2010/main" val="13636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895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Rectangle 3"/>
          <p:cNvSpPr/>
          <p:nvPr/>
        </p:nvSpPr>
        <p:spPr>
          <a:xfrm>
            <a:off x="458723" y="457200"/>
            <a:ext cx="11274554" cy="5943600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0" name="TextBox 1"/>
          <p:cNvSpPr txBox="1"/>
          <p:nvPr/>
        </p:nvSpPr>
        <p:spPr>
          <a:xfrm>
            <a:off x="352492" y="830969"/>
            <a:ext cx="11673283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-169326" algn="ctr">
              <a:lnSpc>
                <a:spcPct val="90000"/>
              </a:lnSpc>
              <a:defRPr sz="6000" i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Charter Organization Relation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Box 116"/>
          <p:cNvSpPr txBox="1"/>
          <p:nvPr/>
        </p:nvSpPr>
        <p:spPr>
          <a:xfrm>
            <a:off x="203175" y="453497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Be Active</a:t>
            </a:r>
            <a:endParaRPr dirty="0"/>
          </a:p>
        </p:txBody>
      </p:sp>
      <p:sp>
        <p:nvSpPr>
          <p:cNvPr id="834" name="TextBox 117"/>
          <p:cNvSpPr txBox="1"/>
          <p:nvPr/>
        </p:nvSpPr>
        <p:spPr>
          <a:xfrm>
            <a:off x="203176" y="1396905"/>
            <a:ext cx="56623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Participate in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Talk to your Charter Org Rep</a:t>
            </a:r>
          </a:p>
        </p:txBody>
      </p:sp>
      <p:sp>
        <p:nvSpPr>
          <p:cNvPr id="836" name="Rectangle 34"/>
          <p:cNvSpPr/>
          <p:nvPr/>
        </p:nvSpPr>
        <p:spPr>
          <a:xfrm>
            <a:off x="6095999" y="-1"/>
            <a:ext cx="171451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8" name="TextBox 116">
            <a:extLst>
              <a:ext uri="{FF2B5EF4-FFF2-40B4-BE49-F238E27FC236}">
                <a16:creationId xmlns:a16="http://schemas.microsoft.com/office/drawing/2014/main" id="{27528518-A200-43D7-8DF3-7205FD75454A}"/>
              </a:ext>
            </a:extLst>
          </p:cNvPr>
          <p:cNvSpPr txBox="1"/>
          <p:nvPr/>
        </p:nvSpPr>
        <p:spPr>
          <a:xfrm>
            <a:off x="203175" y="2463424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Be Seen</a:t>
            </a:r>
            <a:endParaRPr dirty="0"/>
          </a:p>
        </p:txBody>
      </p:sp>
      <p:sp>
        <p:nvSpPr>
          <p:cNvPr id="9" name="TextBox 117">
            <a:extLst>
              <a:ext uri="{FF2B5EF4-FFF2-40B4-BE49-F238E27FC236}">
                <a16:creationId xmlns:a16="http://schemas.microsoft.com/office/drawing/2014/main" id="{7AD340E8-418F-4042-8197-88C94B524302}"/>
              </a:ext>
            </a:extLst>
          </p:cNvPr>
          <p:cNvSpPr txBox="1"/>
          <p:nvPr/>
        </p:nvSpPr>
        <p:spPr>
          <a:xfrm>
            <a:off x="203176" y="3406832"/>
            <a:ext cx="56623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Make sure you wear your uniform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Talk to members</a:t>
            </a:r>
          </a:p>
        </p:txBody>
      </p:sp>
      <p:sp>
        <p:nvSpPr>
          <p:cNvPr id="10" name="TextBox 116">
            <a:extLst>
              <a:ext uri="{FF2B5EF4-FFF2-40B4-BE49-F238E27FC236}">
                <a16:creationId xmlns:a16="http://schemas.microsoft.com/office/drawing/2014/main" id="{59D5DBA2-094A-401A-A5C7-22EF7D6A7396}"/>
              </a:ext>
            </a:extLst>
          </p:cNvPr>
          <p:cNvSpPr txBox="1"/>
          <p:nvPr/>
        </p:nvSpPr>
        <p:spPr>
          <a:xfrm>
            <a:off x="203175" y="4473351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Engage</a:t>
            </a:r>
            <a:endParaRPr dirty="0"/>
          </a:p>
        </p:txBody>
      </p:sp>
      <p:sp>
        <p:nvSpPr>
          <p:cNvPr id="11" name="TextBox 117">
            <a:extLst>
              <a:ext uri="{FF2B5EF4-FFF2-40B4-BE49-F238E27FC236}">
                <a16:creationId xmlns:a16="http://schemas.microsoft.com/office/drawing/2014/main" id="{899A2D83-E867-400D-8411-1A515D37125D}"/>
              </a:ext>
            </a:extLst>
          </p:cNvPr>
          <p:cNvSpPr txBox="1"/>
          <p:nvPr/>
        </p:nvSpPr>
        <p:spPr>
          <a:xfrm>
            <a:off x="203175" y="5416757"/>
            <a:ext cx="589282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Talk to members and get to know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Community service</a:t>
            </a:r>
          </a:p>
        </p:txBody>
      </p:sp>
      <p:sp>
        <p:nvSpPr>
          <p:cNvPr id="17" name="TextBox 116">
            <a:extLst>
              <a:ext uri="{FF2B5EF4-FFF2-40B4-BE49-F238E27FC236}">
                <a16:creationId xmlns:a16="http://schemas.microsoft.com/office/drawing/2014/main" id="{E5EB97E0-343B-4C52-B1A6-5B222CBE8B04}"/>
              </a:ext>
            </a:extLst>
          </p:cNvPr>
          <p:cNvSpPr txBox="1"/>
          <p:nvPr/>
        </p:nvSpPr>
        <p:spPr>
          <a:xfrm>
            <a:off x="6497907" y="453497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Frequency</a:t>
            </a:r>
            <a:endParaRPr dirty="0"/>
          </a:p>
        </p:txBody>
      </p:sp>
      <p:sp>
        <p:nvSpPr>
          <p:cNvPr id="18" name="TextBox 117">
            <a:extLst>
              <a:ext uri="{FF2B5EF4-FFF2-40B4-BE49-F238E27FC236}">
                <a16:creationId xmlns:a16="http://schemas.microsoft.com/office/drawing/2014/main" id="{63D18441-DF2E-47D5-AFDF-E51B9CD82A29}"/>
              </a:ext>
            </a:extLst>
          </p:cNvPr>
          <p:cNvSpPr txBox="1"/>
          <p:nvPr/>
        </p:nvSpPr>
        <p:spPr>
          <a:xfrm>
            <a:off x="6497908" y="1323038"/>
            <a:ext cx="566236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Visit the organization often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Do not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just visit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when you need something</a:t>
            </a:r>
          </a:p>
        </p:txBody>
      </p:sp>
      <p:sp>
        <p:nvSpPr>
          <p:cNvPr id="19" name="TextBox 116">
            <a:extLst>
              <a:ext uri="{FF2B5EF4-FFF2-40B4-BE49-F238E27FC236}">
                <a16:creationId xmlns:a16="http://schemas.microsoft.com/office/drawing/2014/main" id="{38742F1E-6C7B-4C48-8C34-6F1801DE8054}"/>
              </a:ext>
            </a:extLst>
          </p:cNvPr>
          <p:cNvSpPr txBox="1"/>
          <p:nvPr/>
        </p:nvSpPr>
        <p:spPr>
          <a:xfrm>
            <a:off x="6497907" y="2685022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Reach</a:t>
            </a:r>
            <a:endParaRPr dirty="0"/>
          </a:p>
        </p:txBody>
      </p:sp>
      <p:sp>
        <p:nvSpPr>
          <p:cNvPr id="20" name="TextBox 117">
            <a:extLst>
              <a:ext uri="{FF2B5EF4-FFF2-40B4-BE49-F238E27FC236}">
                <a16:creationId xmlns:a16="http://schemas.microsoft.com/office/drawing/2014/main" id="{FF0A0748-9148-45A7-9CFF-597FA52DA793}"/>
              </a:ext>
            </a:extLst>
          </p:cNvPr>
          <p:cNvSpPr txBox="1"/>
          <p:nvPr/>
        </p:nvSpPr>
        <p:spPr>
          <a:xfrm>
            <a:off x="6497908" y="3554563"/>
            <a:ext cx="56623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Go to several events, not just popular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Talk to different people</a:t>
            </a:r>
          </a:p>
        </p:txBody>
      </p:sp>
      <p:sp>
        <p:nvSpPr>
          <p:cNvPr id="21" name="TextBox 116">
            <a:extLst>
              <a:ext uri="{FF2B5EF4-FFF2-40B4-BE49-F238E27FC236}">
                <a16:creationId xmlns:a16="http://schemas.microsoft.com/office/drawing/2014/main" id="{41EC4DA1-AF3A-4D2D-B01D-769207CFE552}"/>
              </a:ext>
            </a:extLst>
          </p:cNvPr>
          <p:cNvSpPr txBox="1"/>
          <p:nvPr/>
        </p:nvSpPr>
        <p:spPr>
          <a:xfrm>
            <a:off x="6497907" y="4547215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Consistency</a:t>
            </a:r>
            <a:endParaRPr dirty="0"/>
          </a:p>
        </p:txBody>
      </p:sp>
      <p:sp>
        <p:nvSpPr>
          <p:cNvPr id="22" name="TextBox 117">
            <a:extLst>
              <a:ext uri="{FF2B5EF4-FFF2-40B4-BE49-F238E27FC236}">
                <a16:creationId xmlns:a16="http://schemas.microsoft.com/office/drawing/2014/main" id="{B4BFD2D0-83C5-480A-B6C8-DE98350E427E}"/>
              </a:ext>
            </a:extLst>
          </p:cNvPr>
          <p:cNvSpPr txBox="1"/>
          <p:nvPr/>
        </p:nvSpPr>
        <p:spPr>
          <a:xfrm>
            <a:off x="6497908" y="5416757"/>
            <a:ext cx="549091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Make a schedule for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Do not visit once a year</a:t>
            </a:r>
          </a:p>
        </p:txBody>
      </p:sp>
    </p:spTree>
    <p:extLst>
      <p:ext uri="{BB962C8B-B14F-4D97-AF65-F5344CB8AC3E}">
        <p14:creationId xmlns:p14="http://schemas.microsoft.com/office/powerpoint/2010/main" val="38174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0" animBg="1" advAuto="0"/>
      <p:bldP spid="834" grpId="0" animBg="1" advAuto="0"/>
      <p:bldP spid="836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Picture Placeholder 5" descr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01" name="Rectangle 2"/>
          <p:cNvSpPr/>
          <p:nvPr/>
        </p:nvSpPr>
        <p:spPr>
          <a:xfrm>
            <a:off x="-2" y="-1"/>
            <a:ext cx="12188954" cy="6858001"/>
          </a:xfrm>
          <a:prstGeom prst="rect">
            <a:avLst/>
          </a:prstGeom>
          <a:gradFill>
            <a:gsLst>
              <a:gs pos="19000">
                <a:srgbClr val="000000">
                  <a:alpha val="0"/>
                </a:srgbClr>
              </a:gs>
              <a:gs pos="100000">
                <a:srgbClr val="000000"/>
              </a:gs>
            </a:gsLst>
            <a:lin ang="10800000"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>
                <a:solidFill>
                  <a:srgbClr val="BFBFBF"/>
                </a:solidFill>
              </a:defRPr>
            </a:pPr>
            <a:endParaRPr/>
          </a:p>
        </p:txBody>
      </p:sp>
      <p:sp>
        <p:nvSpPr>
          <p:cNvPr id="902" name="Title 1"/>
          <p:cNvSpPr txBox="1"/>
          <p:nvPr/>
        </p:nvSpPr>
        <p:spPr>
          <a:xfrm>
            <a:off x="325521" y="126010"/>
            <a:ext cx="10515601" cy="109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6000" i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Scout Visibility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{CE1D292C-B018-4471-B1E1-26F5F703F8E1}.JPG" descr="{CE1D292C-B018-4471-B1E1-26F5F703F8E1}.JPG"/>
          <p:cNvPicPr>
            <a:picLocks noChangeAspect="1"/>
          </p:cNvPicPr>
          <p:nvPr/>
        </p:nvPicPr>
        <p:blipFill>
          <a:blip r:embed="rId2">
            <a:extLst/>
          </a:blip>
          <a:srcRect l="19005"/>
          <a:stretch>
            <a:fillRect/>
          </a:stretch>
        </p:blipFill>
        <p:spPr>
          <a:xfrm>
            <a:off x="4213454" y="-19890"/>
            <a:ext cx="11559946" cy="6897780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TextBox 116"/>
          <p:cNvSpPr txBox="1"/>
          <p:nvPr/>
        </p:nvSpPr>
        <p:spPr>
          <a:xfrm>
            <a:off x="203175" y="494462"/>
            <a:ext cx="332978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sz="3600"/>
              <a:t>Town Activities</a:t>
            </a:r>
          </a:p>
        </p:txBody>
      </p:sp>
      <p:sp>
        <p:nvSpPr>
          <p:cNvPr id="906" name="Rectangle 34"/>
          <p:cNvSpPr/>
          <p:nvPr/>
        </p:nvSpPr>
        <p:spPr>
          <a:xfrm>
            <a:off x="4191000" y="-1"/>
            <a:ext cx="171450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907" name="TextBox 116"/>
          <p:cNvSpPr txBox="1"/>
          <p:nvPr/>
        </p:nvSpPr>
        <p:spPr>
          <a:xfrm>
            <a:off x="203175" y="1421562"/>
            <a:ext cx="332978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sz="3600" dirty="0"/>
              <a:t>Fairs</a:t>
            </a:r>
          </a:p>
        </p:txBody>
      </p:sp>
      <p:sp>
        <p:nvSpPr>
          <p:cNvPr id="908" name="TextBox 116"/>
          <p:cNvSpPr txBox="1"/>
          <p:nvPr/>
        </p:nvSpPr>
        <p:spPr>
          <a:xfrm>
            <a:off x="203175" y="2348662"/>
            <a:ext cx="332978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sz="3600"/>
              <a:t>School events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0" animBg="1" advAuto="0"/>
      <p:bldP spid="905" grpId="1" animBg="1" advAuto="0"/>
      <p:bldP spid="907" grpId="0" animBg="1" advAuto="0"/>
      <p:bldP spid="907" grpId="1" animBg="1" advAuto="0"/>
      <p:bldP spid="908" grpId="0" animBg="1" advAuto="0"/>
      <p:bldP spid="908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_DSC2620.jpg" descr="_DSC2620.jpg"/>
          <p:cNvPicPr>
            <a:picLocks noChangeAspect="1"/>
          </p:cNvPicPr>
          <p:nvPr/>
        </p:nvPicPr>
        <p:blipFill>
          <a:blip r:embed="rId2">
            <a:extLst/>
          </a:blip>
          <a:srcRect l="12703" r="1971"/>
          <a:stretch>
            <a:fillRect/>
          </a:stretch>
        </p:blipFill>
        <p:spPr>
          <a:xfrm>
            <a:off x="5249179" y="0"/>
            <a:ext cx="879388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4" name="TextBox 116"/>
          <p:cNvSpPr txBox="1"/>
          <p:nvPr/>
        </p:nvSpPr>
        <p:spPr>
          <a:xfrm>
            <a:off x="203175" y="705288"/>
            <a:ext cx="566236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t>Community Service</a:t>
            </a:r>
          </a:p>
        </p:txBody>
      </p:sp>
      <p:sp>
        <p:nvSpPr>
          <p:cNvPr id="915" name="Rectangle 34"/>
          <p:cNvSpPr/>
          <p:nvPr/>
        </p:nvSpPr>
        <p:spPr>
          <a:xfrm>
            <a:off x="5168900" y="-1"/>
            <a:ext cx="171450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916" name="TextBox 116"/>
          <p:cNvSpPr txBox="1"/>
          <p:nvPr/>
        </p:nvSpPr>
        <p:spPr>
          <a:xfrm>
            <a:off x="203175" y="1746688"/>
            <a:ext cx="566236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dirty="0"/>
              <a:t>In Town activity</a:t>
            </a:r>
          </a:p>
        </p:txBody>
      </p:sp>
    </p:spTree>
    <p:extLst>
      <p:ext uri="{BB962C8B-B14F-4D97-AF65-F5344CB8AC3E}">
        <p14:creationId xmlns:p14="http://schemas.microsoft.com/office/powerpoint/2010/main" val="5268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" grpId="0" animBg="1" advAuto="0"/>
      <p:bldP spid="914" grpId="1" animBg="1" advAuto="0"/>
      <p:bldP spid="916" grpId="0" animBg="1" advAuto="0"/>
      <p:bldP spid="916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_DSC2620.jpg" descr="_DSC2620.jpg"/>
          <p:cNvPicPr>
            <a:picLocks noChangeAspect="1"/>
          </p:cNvPicPr>
          <p:nvPr/>
        </p:nvPicPr>
        <p:blipFill>
          <a:blip r:embed="rId2">
            <a:extLst/>
          </a:blip>
          <a:srcRect l="12703" r="1971"/>
          <a:stretch>
            <a:fillRect/>
          </a:stretch>
        </p:blipFill>
        <p:spPr>
          <a:xfrm>
            <a:off x="5249179" y="0"/>
            <a:ext cx="879388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Rectangle 34"/>
          <p:cNvSpPr/>
          <p:nvPr/>
        </p:nvSpPr>
        <p:spPr>
          <a:xfrm>
            <a:off x="5168900" y="-1"/>
            <a:ext cx="171450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917" name="TextBox 116"/>
          <p:cNvSpPr txBox="1"/>
          <p:nvPr/>
        </p:nvSpPr>
        <p:spPr>
          <a:xfrm>
            <a:off x="1339075" y="1919899"/>
            <a:ext cx="252645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7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sz="4400" dirty="0"/>
              <a:t>Be active</a:t>
            </a:r>
          </a:p>
        </p:txBody>
      </p:sp>
      <p:sp>
        <p:nvSpPr>
          <p:cNvPr id="918" name="TextBox 116"/>
          <p:cNvSpPr txBox="1"/>
          <p:nvPr/>
        </p:nvSpPr>
        <p:spPr>
          <a:xfrm>
            <a:off x="1339075" y="2808899"/>
            <a:ext cx="252645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7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sz="4400"/>
              <a:t>Be seen</a:t>
            </a:r>
          </a:p>
        </p:txBody>
      </p:sp>
      <p:sp>
        <p:nvSpPr>
          <p:cNvPr id="919" name="TextBox 116"/>
          <p:cNvSpPr txBox="1"/>
          <p:nvPr/>
        </p:nvSpPr>
        <p:spPr>
          <a:xfrm>
            <a:off x="1339075" y="3697899"/>
            <a:ext cx="252645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7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sz="4400" dirty="0"/>
              <a:t>Engage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" grpId="0" animBg="1" advAuto="0"/>
      <p:bldP spid="918" grpId="0" animBg="1" advAuto="0"/>
      <p:bldP spid="919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Picture Placeholder 4" descr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22" name="Rectangle 2"/>
          <p:cNvSpPr/>
          <p:nvPr/>
        </p:nvSpPr>
        <p:spPr>
          <a:xfrm>
            <a:off x="-2" y="-1"/>
            <a:ext cx="12188954" cy="6858001"/>
          </a:xfrm>
          <a:prstGeom prst="rect">
            <a:avLst/>
          </a:prstGeom>
          <a:gradFill>
            <a:gsLst>
              <a:gs pos="19000">
                <a:srgbClr val="000000">
                  <a:alpha val="0"/>
                </a:srgbClr>
              </a:gs>
              <a:gs pos="100000">
                <a:srgbClr val="000000"/>
              </a:gs>
            </a:gsLst>
            <a:lin ang="10800000"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>
                <a:solidFill>
                  <a:srgbClr val="BFBFBF"/>
                </a:solidFill>
              </a:defRPr>
            </a:pPr>
            <a:endParaRPr/>
          </a:p>
        </p:txBody>
      </p:sp>
      <p:sp>
        <p:nvSpPr>
          <p:cNvPr id="923" name="Title 1"/>
          <p:cNvSpPr txBox="1"/>
          <p:nvPr/>
        </p:nvSpPr>
        <p:spPr>
          <a:xfrm>
            <a:off x="325521" y="126010"/>
            <a:ext cx="105156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6000" i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Pack</a:t>
            </a:r>
            <a:r>
              <a:rPr lang="en-US" dirty="0"/>
              <a:t>-Troop</a:t>
            </a:r>
            <a:r>
              <a:rPr dirty="0"/>
              <a:t> Relation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TextBox 116"/>
          <p:cNvSpPr txBox="1"/>
          <p:nvPr/>
        </p:nvSpPr>
        <p:spPr>
          <a:xfrm>
            <a:off x="203175" y="1791616"/>
            <a:ext cx="566236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dirty="0"/>
              <a:t>Den Chief</a:t>
            </a:r>
          </a:p>
        </p:txBody>
      </p:sp>
      <p:sp>
        <p:nvSpPr>
          <p:cNvPr id="926" name="Rectangle 34"/>
          <p:cNvSpPr/>
          <p:nvPr/>
        </p:nvSpPr>
        <p:spPr>
          <a:xfrm>
            <a:off x="6095999" y="-1"/>
            <a:ext cx="171451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4" name="TextBox 116">
            <a:extLst>
              <a:ext uri="{FF2B5EF4-FFF2-40B4-BE49-F238E27FC236}">
                <a16:creationId xmlns:a16="http://schemas.microsoft.com/office/drawing/2014/main" id="{CDB5ED3E-4345-49C8-80AA-B34FDA4DA581}"/>
              </a:ext>
            </a:extLst>
          </p:cNvPr>
          <p:cNvSpPr txBox="1"/>
          <p:nvPr/>
        </p:nvSpPr>
        <p:spPr>
          <a:xfrm>
            <a:off x="203175" y="2603521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Troop Activities</a:t>
            </a:r>
            <a:endParaRPr dirty="0"/>
          </a:p>
        </p:txBody>
      </p:sp>
      <p:sp>
        <p:nvSpPr>
          <p:cNvPr id="5" name="TextBox 116">
            <a:extLst>
              <a:ext uri="{FF2B5EF4-FFF2-40B4-BE49-F238E27FC236}">
                <a16:creationId xmlns:a16="http://schemas.microsoft.com/office/drawing/2014/main" id="{A00E94BE-C4B1-490B-BF36-DC416DA2A0F5}"/>
              </a:ext>
            </a:extLst>
          </p:cNvPr>
          <p:cNvSpPr txBox="1"/>
          <p:nvPr/>
        </p:nvSpPr>
        <p:spPr>
          <a:xfrm>
            <a:off x="203175" y="3358771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Blue and Gold</a:t>
            </a:r>
            <a:endParaRPr dirty="0"/>
          </a:p>
        </p:txBody>
      </p:sp>
      <p:sp>
        <p:nvSpPr>
          <p:cNvPr id="6" name="TextBox 116">
            <a:extLst>
              <a:ext uri="{FF2B5EF4-FFF2-40B4-BE49-F238E27FC236}">
                <a16:creationId xmlns:a16="http://schemas.microsoft.com/office/drawing/2014/main" id="{6BF1F99E-FB39-4FA7-ABBD-88ACBE8B325F}"/>
              </a:ext>
            </a:extLst>
          </p:cNvPr>
          <p:cNvSpPr txBox="1"/>
          <p:nvPr/>
        </p:nvSpPr>
        <p:spPr>
          <a:xfrm>
            <a:off x="203175" y="4114020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District Events</a:t>
            </a:r>
            <a:endParaRPr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A7C4122-B182-44BD-9F0F-D176D2091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r="21974"/>
          <a:stretch>
            <a:fillRect/>
          </a:stretch>
        </p:blipFill>
        <p:spPr>
          <a:xfrm>
            <a:off x="6267450" y="0"/>
            <a:ext cx="5775072" cy="6858000"/>
          </a:xfrm>
          <a:custGeom>
            <a:avLst/>
            <a:gdLst>
              <a:gd name="connsiteX0" fmla="*/ 0 w 5775072"/>
              <a:gd name="connsiteY0" fmla="*/ 2891254 h 6858000"/>
              <a:gd name="connsiteX1" fmla="*/ 1418867 w 5775072"/>
              <a:gd name="connsiteY1" fmla="*/ 6858000 h 6858000"/>
              <a:gd name="connsiteX2" fmla="*/ 0 w 5775072"/>
              <a:gd name="connsiteY2" fmla="*/ 6858000 h 6858000"/>
              <a:gd name="connsiteX3" fmla="*/ 1657109 w 5775072"/>
              <a:gd name="connsiteY3" fmla="*/ 0 h 6858000"/>
              <a:gd name="connsiteX4" fmla="*/ 3322033 w 5775072"/>
              <a:gd name="connsiteY4" fmla="*/ 0 h 6858000"/>
              <a:gd name="connsiteX5" fmla="*/ 5775072 w 5775072"/>
              <a:gd name="connsiteY5" fmla="*/ 6858000 h 6858000"/>
              <a:gd name="connsiteX6" fmla="*/ 4110148 w 5775072"/>
              <a:gd name="connsiteY6" fmla="*/ 6858000 h 6858000"/>
              <a:gd name="connsiteX7" fmla="*/ 0 w 5775072"/>
              <a:gd name="connsiteY7" fmla="*/ 0 h 6858000"/>
              <a:gd name="connsiteX8" fmla="*/ 1466704 w 5775072"/>
              <a:gd name="connsiteY8" fmla="*/ 0 h 6858000"/>
              <a:gd name="connsiteX9" fmla="*/ 3919743 w 5775072"/>
              <a:gd name="connsiteY9" fmla="*/ 6858000 h 6858000"/>
              <a:gd name="connsiteX10" fmla="*/ 1609270 w 5775072"/>
              <a:gd name="connsiteY10" fmla="*/ 6858000 h 6858000"/>
              <a:gd name="connsiteX11" fmla="*/ 0 w 5775072"/>
              <a:gd name="connsiteY11" fmla="*/ 23589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75072" h="6858000">
                <a:moveTo>
                  <a:pt x="0" y="2891254"/>
                </a:moveTo>
                <a:lnTo>
                  <a:pt x="1418867" y="6858000"/>
                </a:lnTo>
                <a:lnTo>
                  <a:pt x="0" y="6858000"/>
                </a:lnTo>
                <a:close/>
                <a:moveTo>
                  <a:pt x="1657109" y="0"/>
                </a:moveTo>
                <a:lnTo>
                  <a:pt x="3322033" y="0"/>
                </a:lnTo>
                <a:lnTo>
                  <a:pt x="5775072" y="6858000"/>
                </a:lnTo>
                <a:lnTo>
                  <a:pt x="4110148" y="6858000"/>
                </a:lnTo>
                <a:close/>
                <a:moveTo>
                  <a:pt x="0" y="0"/>
                </a:moveTo>
                <a:lnTo>
                  <a:pt x="1466704" y="0"/>
                </a:lnTo>
                <a:lnTo>
                  <a:pt x="3919743" y="6858000"/>
                </a:lnTo>
                <a:lnTo>
                  <a:pt x="1609270" y="6858000"/>
                </a:lnTo>
                <a:lnTo>
                  <a:pt x="0" y="2358941"/>
                </a:lnTo>
                <a:close/>
              </a:path>
            </a:pathLst>
          </a:custGeom>
        </p:spPr>
      </p:pic>
      <p:sp>
        <p:nvSpPr>
          <p:cNvPr id="8" name="TextBox 116">
            <a:extLst>
              <a:ext uri="{FF2B5EF4-FFF2-40B4-BE49-F238E27FC236}">
                <a16:creationId xmlns:a16="http://schemas.microsoft.com/office/drawing/2014/main" id="{8BCC4E08-E1BF-4A73-A012-4ED0C32B19D7}"/>
              </a:ext>
            </a:extLst>
          </p:cNvPr>
          <p:cNvSpPr txBox="1"/>
          <p:nvPr/>
        </p:nvSpPr>
        <p:spPr>
          <a:xfrm>
            <a:off x="203175" y="1036366"/>
            <a:ext cx="56623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Avoid Feeder Packs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" grpId="0" animBg="1" advAuto="0"/>
      <p:bldP spid="4" grpId="0" animBg="1" advAuto="0"/>
      <p:bldP spid="5" grpId="0" animBg="1" advAuto="0"/>
      <p:bldP spid="6" grpId="0" animBg="1" advAuto="0"/>
      <p:bldP spid="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rect.jpg" descr="direct.jpg">
            <a:extLst>
              <a:ext uri="{FF2B5EF4-FFF2-40B4-BE49-F238E27FC236}">
                <a16:creationId xmlns:a16="http://schemas.microsoft.com/office/drawing/2014/main" id="{D465CF61-C001-4DD3-9F2E-9B416A8B8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3597" r="11725" b="27443"/>
          <a:stretch>
            <a:fillRect/>
          </a:stretch>
        </p:blipFill>
        <p:spPr>
          <a:xfrm>
            <a:off x="6221927" y="376900"/>
            <a:ext cx="5970073" cy="3480340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TextBox 116"/>
          <p:cNvSpPr txBox="1"/>
          <p:nvPr/>
        </p:nvSpPr>
        <p:spPr>
          <a:xfrm>
            <a:off x="203175" y="705288"/>
            <a:ext cx="566236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t>1st Law of Motion</a:t>
            </a:r>
          </a:p>
        </p:txBody>
      </p:sp>
      <p:sp>
        <p:nvSpPr>
          <p:cNvPr id="834" name="TextBox 117"/>
          <p:cNvSpPr txBox="1"/>
          <p:nvPr/>
        </p:nvSpPr>
        <p:spPr>
          <a:xfrm>
            <a:off x="203176" y="2117070"/>
            <a:ext cx="566236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rPr sz="2400" b="1" dirty="0"/>
              <a:t>an object </a:t>
            </a:r>
            <a:r>
              <a:rPr sz="2400" dirty="0"/>
              <a:t>either</a:t>
            </a:r>
            <a:r>
              <a:rPr sz="2400" b="1" dirty="0"/>
              <a:t> remains at rest </a:t>
            </a:r>
            <a:r>
              <a:rPr sz="2400" dirty="0"/>
              <a:t>or continues to move at a constant velocity, </a:t>
            </a:r>
            <a:r>
              <a:rPr sz="2400" b="1" dirty="0"/>
              <a:t>unless acted upon by a force</a:t>
            </a:r>
          </a:p>
        </p:txBody>
      </p:sp>
      <p:sp>
        <p:nvSpPr>
          <p:cNvPr id="836" name="Rectangle 34"/>
          <p:cNvSpPr/>
          <p:nvPr/>
        </p:nvSpPr>
        <p:spPr>
          <a:xfrm>
            <a:off x="6095999" y="-1"/>
            <a:ext cx="171451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833" grpId="0" animBg="1" advAuto="0"/>
      <p:bldP spid="834" grpId="0" animBg="1" advAuto="0"/>
      <p:bldP spid="836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0F607A4-454F-4B40-98AC-452B473E222C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8C970E5-BBBB-45F4-BB10-B9AFD88815BF}"/>
              </a:ext>
            </a:extLst>
          </p:cNvPr>
          <p:cNvSpPr txBox="1"/>
          <p:nvPr/>
        </p:nvSpPr>
        <p:spPr>
          <a:xfrm>
            <a:off x="261825" y="630362"/>
            <a:ext cx="1063146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Recruiting Parents while Recruiting Youth</a:t>
            </a:r>
            <a:endParaRPr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BD7DC05-CC2E-469D-81E1-14A7E6AF52A5}"/>
              </a:ext>
            </a:extLst>
          </p:cNvPr>
          <p:cNvSpPr txBox="1"/>
          <p:nvPr/>
        </p:nvSpPr>
        <p:spPr>
          <a:xfrm>
            <a:off x="261824" y="1671728"/>
            <a:ext cx="11466350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Some units avoid asking new parents to volunteer right away. That is fine if you have an abundance of leaders.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Most units need some new leaders asap.  Den leaders for new dens?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Rather than asking for one or two leaders, some units tell all new parents that they will each help out somehow.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“We are all in this together.”  “A good pack is fun for your child.  A great pack will influence them for life.  The difference between good and great is everybody helping out”.</a:t>
            </a:r>
          </a:p>
          <a:p>
            <a:endParaRPr lang="en-US" sz="2400" spc="100" dirty="0">
              <a:solidFill>
                <a:srgbClr val="595959"/>
              </a:solidFill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454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0F607A4-454F-4B40-98AC-452B473E222C}"/>
              </a:ext>
            </a:extLst>
          </p:cNvPr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8C970E5-BBBB-45F4-BB10-B9AFD88815BF}"/>
              </a:ext>
            </a:extLst>
          </p:cNvPr>
          <p:cNvSpPr txBox="1"/>
          <p:nvPr/>
        </p:nvSpPr>
        <p:spPr>
          <a:xfrm>
            <a:off x="261825" y="630362"/>
            <a:ext cx="1063146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Recruiting Parents while Recruiting Youth</a:t>
            </a:r>
            <a:endParaRPr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BD7DC05-CC2E-469D-81E1-14A7E6AF52A5}"/>
              </a:ext>
            </a:extLst>
          </p:cNvPr>
          <p:cNvSpPr txBox="1"/>
          <p:nvPr/>
        </p:nvSpPr>
        <p:spPr>
          <a:xfrm>
            <a:off x="261824" y="1671728"/>
            <a:ext cx="11466350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It may be easier for two parents to agree to run a den together knowing that they have support from each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Some units have a list of tasks and ask parents to choose how they can help.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100" dirty="0">
                <a:solidFill>
                  <a:srgbClr val="595959"/>
                </a:solidFill>
                <a:latin typeface="Roboto Bold"/>
                <a:ea typeface="Roboto Bold"/>
                <a:cs typeface="Roboto Bold"/>
              </a:rPr>
              <a:t>Invite all parents to your next committee meeting.  Calling it a “parent meeting” may be more attractive.  Let them know the meeting will be brief and at least partly about socializing with new friends.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0" dirty="0">
              <a:solidFill>
                <a:srgbClr val="595959"/>
              </a:solidFill>
              <a:latin typeface="Roboto Bold"/>
              <a:ea typeface="Roboto Bold"/>
              <a:cs typeface="Roboto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100" dirty="0">
              <a:solidFill>
                <a:srgbClr val="595959"/>
              </a:solidFill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0678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extBox 2"/>
          <p:cNvSpPr txBox="1"/>
          <p:nvPr/>
        </p:nvSpPr>
        <p:spPr>
          <a:xfrm>
            <a:off x="261822" y="737739"/>
            <a:ext cx="888217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t>Web (Parent to Parent)</a:t>
            </a:r>
          </a:p>
        </p:txBody>
      </p:sp>
      <p:sp>
        <p:nvSpPr>
          <p:cNvPr id="934" name="TextBox 4"/>
          <p:cNvSpPr txBox="1"/>
          <p:nvPr/>
        </p:nvSpPr>
        <p:spPr>
          <a:xfrm>
            <a:off x="261825" y="1592262"/>
            <a:ext cx="67857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t>Websites</a:t>
            </a:r>
          </a:p>
        </p:txBody>
      </p:sp>
      <p:sp>
        <p:nvSpPr>
          <p:cNvPr id="935" name="Freeform 5"/>
          <p:cNvSpPr/>
          <p:nvPr/>
        </p:nvSpPr>
        <p:spPr>
          <a:xfrm rot="5400000" flipH="1">
            <a:off x="949654" y="1833365"/>
            <a:ext cx="45720" cy="685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3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8584" y="-905949"/>
            <a:ext cx="1459603" cy="340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2210" y="981128"/>
            <a:ext cx="7273884" cy="485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Picture Placeholder 3" descr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02118" y="1988568"/>
            <a:ext cx="4397898" cy="2496361"/>
          </a:xfrm>
          <a:prstGeom prst="rect">
            <a:avLst/>
          </a:prstGeom>
        </p:spPr>
      </p:pic>
      <p:sp>
        <p:nvSpPr>
          <p:cNvPr id="939" name="TextBox 4"/>
          <p:cNvSpPr txBox="1"/>
          <p:nvPr/>
        </p:nvSpPr>
        <p:spPr>
          <a:xfrm>
            <a:off x="261825" y="2424394"/>
            <a:ext cx="67857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pPr>
            <a:r>
              <a:t>Be</a:t>
            </a:r>
            <a:r>
              <a:rPr>
                <a:latin typeface="Roboto Condensed Bold"/>
                <a:ea typeface="Roboto Condensed Bold"/>
                <a:cs typeface="Roboto Condensed Bold"/>
                <a:sym typeface="Roboto Condensed Bold"/>
              </a:rPr>
              <a:t>A</a:t>
            </a:r>
            <a:r>
              <a:t>Scout.org</a:t>
            </a:r>
          </a:p>
        </p:txBody>
      </p:sp>
      <p:sp>
        <p:nvSpPr>
          <p:cNvPr id="940" name="Freeform 5"/>
          <p:cNvSpPr/>
          <p:nvPr/>
        </p:nvSpPr>
        <p:spPr>
          <a:xfrm rot="5400000" flipH="1">
            <a:off x="949654" y="2665497"/>
            <a:ext cx="45720" cy="685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1" name="TextBox 4"/>
          <p:cNvSpPr txBox="1"/>
          <p:nvPr/>
        </p:nvSpPr>
        <p:spPr>
          <a:xfrm>
            <a:off x="261825" y="3211200"/>
            <a:ext cx="67857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t>TapInto</a:t>
            </a:r>
          </a:p>
        </p:txBody>
      </p:sp>
      <p:sp>
        <p:nvSpPr>
          <p:cNvPr id="942" name="Freeform 5"/>
          <p:cNvSpPr/>
          <p:nvPr/>
        </p:nvSpPr>
        <p:spPr>
          <a:xfrm rot="5400000" flipH="1">
            <a:off x="949654" y="3452303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" grpId="0" animBg="1" advAuto="0"/>
      <p:bldP spid="934" grpId="0" animBg="1" advAuto="0"/>
      <p:bldP spid="935" grpId="0" animBg="1" advAuto="0"/>
      <p:bldP spid="939" grpId="0" animBg="1" advAuto="0"/>
      <p:bldP spid="940" grpId="0" animBg="1" advAuto="0"/>
      <p:bldP spid="941" grpId="0" animBg="1" advAuto="0"/>
      <p:bldP spid="94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extBox 2"/>
          <p:cNvSpPr txBox="1"/>
          <p:nvPr/>
        </p:nvSpPr>
        <p:spPr>
          <a:xfrm>
            <a:off x="261822" y="737739"/>
            <a:ext cx="888217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dirty="0"/>
              <a:t>Social Media (Youth to Youth)</a:t>
            </a:r>
          </a:p>
        </p:txBody>
      </p:sp>
      <p:sp>
        <p:nvSpPr>
          <p:cNvPr id="945" name="TextBox 4"/>
          <p:cNvSpPr txBox="1"/>
          <p:nvPr/>
        </p:nvSpPr>
        <p:spPr>
          <a:xfrm>
            <a:off x="261825" y="1592262"/>
            <a:ext cx="67857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t>Facebook</a:t>
            </a:r>
          </a:p>
        </p:txBody>
      </p:sp>
      <p:sp>
        <p:nvSpPr>
          <p:cNvPr id="946" name="Freeform 5"/>
          <p:cNvSpPr/>
          <p:nvPr/>
        </p:nvSpPr>
        <p:spPr>
          <a:xfrm rot="5400000" flipH="1">
            <a:off x="949654" y="1833365"/>
            <a:ext cx="45720" cy="685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4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8584" y="-905949"/>
            <a:ext cx="1459603" cy="340575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TextBox 4"/>
          <p:cNvSpPr txBox="1"/>
          <p:nvPr/>
        </p:nvSpPr>
        <p:spPr>
          <a:xfrm>
            <a:off x="261825" y="2424395"/>
            <a:ext cx="67857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t>Instagram</a:t>
            </a:r>
          </a:p>
        </p:txBody>
      </p:sp>
      <p:sp>
        <p:nvSpPr>
          <p:cNvPr id="949" name="Freeform 5"/>
          <p:cNvSpPr/>
          <p:nvPr/>
        </p:nvSpPr>
        <p:spPr>
          <a:xfrm rot="5400000" flipH="1">
            <a:off x="949654" y="2665497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0" name="TextBox 4"/>
          <p:cNvSpPr txBox="1"/>
          <p:nvPr/>
        </p:nvSpPr>
        <p:spPr>
          <a:xfrm>
            <a:off x="261825" y="3211201"/>
            <a:ext cx="678574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rPr lang="en-US" dirty="0"/>
              <a:t>New Apps</a:t>
            </a:r>
            <a:endParaRPr dirty="0"/>
          </a:p>
        </p:txBody>
      </p:sp>
      <p:sp>
        <p:nvSpPr>
          <p:cNvPr id="951" name="Freeform 5"/>
          <p:cNvSpPr/>
          <p:nvPr/>
        </p:nvSpPr>
        <p:spPr>
          <a:xfrm rot="5400000" flipH="1">
            <a:off x="949654" y="3452303"/>
            <a:ext cx="45720" cy="685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5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91316">
            <a:off x="7038872" y="683340"/>
            <a:ext cx="3009844" cy="5945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0" animBg="1" advAuto="0"/>
      <p:bldP spid="945" grpId="0" animBg="1" advAuto="0"/>
      <p:bldP spid="946" grpId="0" animBg="1" advAuto="0"/>
      <p:bldP spid="948" grpId="0" animBg="1" advAuto="0"/>
      <p:bldP spid="949" grpId="0" animBg="1" advAuto="0"/>
      <p:bldP spid="950" grpId="0" animBg="1" advAuto="0"/>
      <p:bldP spid="951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Picture 5" descr="Picture 5"/>
          <p:cNvPicPr>
            <a:picLocks noChangeAspect="1"/>
          </p:cNvPicPr>
          <p:nvPr/>
        </p:nvPicPr>
        <p:blipFill>
          <a:blip r:embed="rId2">
            <a:alphaModFix amt="61000"/>
            <a:extLst/>
          </a:blip>
          <a:stretch>
            <a:fillRect/>
          </a:stretch>
        </p:blipFill>
        <p:spPr>
          <a:xfrm>
            <a:off x="-708273" y="0"/>
            <a:ext cx="13413230" cy="894215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0DFD39-E6B4-4541-BEBD-780D7DA83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07877" y="457200"/>
            <a:ext cx="9144001" cy="2387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Summary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0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35483E-7D43-4227-97E0-76645A2CD60C}"/>
              </a:ext>
            </a:extLst>
          </p:cNvPr>
          <p:cNvSpPr/>
          <p:nvPr/>
        </p:nvSpPr>
        <p:spPr bwMode="auto">
          <a:xfrm>
            <a:off x="387924" y="464863"/>
            <a:ext cx="5361709" cy="58807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56B5-1F42-4335-A068-D9294D1F7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78" y="949821"/>
            <a:ext cx="3657600" cy="2451470"/>
          </a:xfrm>
        </p:spPr>
        <p:txBody>
          <a:bodyPr>
            <a:normAutofit/>
          </a:bodyPr>
          <a:lstStyle/>
          <a:p>
            <a:pPr defTabSz="457189">
              <a:defRPr/>
            </a:pPr>
            <a:r>
              <a:rPr lang="en-US" sz="3200" dirty="0">
                <a:solidFill>
                  <a:srgbClr val="FFFFFF"/>
                </a:solidFill>
                <a:latin typeface="+mn-lt"/>
                <a:ea typeface="Times New Roman" charset="0"/>
                <a:cs typeface="Times New Roman" panose="02020603050405020304" pitchFamily="18" charset="0"/>
              </a:rPr>
              <a:t>There is no magic formula!</a:t>
            </a:r>
            <a:endParaRPr lang="en-US" sz="3200" spc="3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6CCD88-12F9-44BC-9FD2-83023F7C7A06}"/>
              </a:ext>
            </a:extLst>
          </p:cNvPr>
          <p:cNvSpPr txBox="1">
            <a:spLocks/>
          </p:cNvSpPr>
          <p:nvPr/>
        </p:nvSpPr>
        <p:spPr>
          <a:xfrm>
            <a:off x="6442369" y="506436"/>
            <a:ext cx="5106167" cy="583922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200000"/>
              </a:lnSpc>
              <a:buFont typeface="Arial"/>
              <a:buNone/>
            </a:pPr>
            <a:r>
              <a:rPr lang="en-US" dirty="0"/>
              <a:t>Youth to Youth Recruitment</a:t>
            </a:r>
          </a:p>
          <a:p>
            <a:pPr marL="0" indent="0" hangingPunct="1">
              <a:lnSpc>
                <a:spcPct val="200000"/>
              </a:lnSpc>
              <a:buFont typeface="Arial"/>
              <a:buNone/>
            </a:pPr>
            <a:r>
              <a:rPr lang="en-US" dirty="0"/>
              <a:t>Parents snapshot</a:t>
            </a:r>
          </a:p>
          <a:p>
            <a:pPr marL="0" indent="0" hangingPunct="1">
              <a:lnSpc>
                <a:spcPct val="200000"/>
              </a:lnSpc>
              <a:buFont typeface="Arial"/>
              <a:buNone/>
            </a:pPr>
            <a:r>
              <a:rPr lang="en-US" dirty="0"/>
              <a:t>Personalize it</a:t>
            </a:r>
          </a:p>
          <a:p>
            <a:pPr marL="0" indent="0" hangingPunct="1">
              <a:lnSpc>
                <a:spcPct val="200000"/>
              </a:lnSpc>
              <a:buFont typeface="Arial"/>
              <a:buNone/>
            </a:pPr>
            <a:r>
              <a:rPr lang="en-US" dirty="0"/>
              <a:t>UNIFORMS</a:t>
            </a:r>
          </a:p>
          <a:p>
            <a:pPr marL="0" indent="0" hangingPunct="1">
              <a:lnSpc>
                <a:spcPct val="200000"/>
              </a:lnSpc>
              <a:buFont typeface="Arial"/>
              <a:buNone/>
            </a:pPr>
            <a:r>
              <a:rPr lang="en-US" dirty="0"/>
              <a:t>Key Clubs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542561-EE2A-434C-8AD4-5B872D81DD16}"/>
              </a:ext>
            </a:extLst>
          </p:cNvPr>
          <p:cNvSpPr txBox="1">
            <a:spLocks/>
          </p:cNvSpPr>
          <p:nvPr/>
        </p:nvSpPr>
        <p:spPr>
          <a:xfrm>
            <a:off x="1239978" y="1843313"/>
            <a:ext cx="3657600" cy="1557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457189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+mn-lt"/>
                <a:ea typeface="Times New Roman" charset="0"/>
                <a:cs typeface="Times New Roman" panose="02020603050405020304" pitchFamily="18" charset="0"/>
              </a:rPr>
              <a:t>Scouting is Fun!</a:t>
            </a:r>
            <a:endParaRPr lang="en-US" sz="3200" b="1" spc="3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1958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build="p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9F49D2-0350-436A-871C-451A7271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4F590-9BCB-4635-9877-4C5E1A385E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247900"/>
            <a:ext cx="4290646" cy="3975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Javier Juarez</a:t>
            </a:r>
          </a:p>
          <a:p>
            <a:pPr marL="0" indent="0" algn="ctr">
              <a:buNone/>
            </a:pPr>
            <a:r>
              <a:rPr lang="en-US" dirty="0"/>
              <a:t>973.765.9322x257</a:t>
            </a:r>
          </a:p>
          <a:p>
            <a:pPr marL="0" indent="0" algn="ctr">
              <a:buNone/>
            </a:pPr>
            <a:r>
              <a:rPr lang="en-US" dirty="0"/>
              <a:t>Javier.Juarez@scouting.org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B4E0D8-02B7-4326-B6BC-E01AC67AF02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Scoutingwire.org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PPCBSA.org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Scouting.webdamdb.com/</a:t>
            </a:r>
            <a:r>
              <a:rPr lang="en-US" dirty="0" err="1"/>
              <a:t>bp</a:t>
            </a:r>
            <a:r>
              <a:rPr lang="en-US" dirty="0"/>
              <a:t>/#/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Facebook Groups</a:t>
            </a:r>
          </a:p>
        </p:txBody>
      </p:sp>
    </p:spTree>
    <p:extLst>
      <p:ext uri="{BB962C8B-B14F-4D97-AF65-F5344CB8AC3E}">
        <p14:creationId xmlns:p14="http://schemas.microsoft.com/office/powerpoint/2010/main" val="69341812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9639-825A-4D26-97F8-F3453A6B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035"/>
            <a:ext cx="10515600" cy="2176739"/>
          </a:xfrm>
        </p:spPr>
        <p:txBody>
          <a:bodyPr>
            <a:normAutofit/>
          </a:bodyPr>
          <a:lstStyle/>
          <a:p>
            <a:r>
              <a:rPr lang="en-US" dirty="0"/>
              <a:t>Ultimately, the best recruiting tool you have available is putting on a good program!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07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D21C-0C92-4DDE-9693-F24E1BEA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7481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756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Box 116"/>
          <p:cNvSpPr txBox="1"/>
          <p:nvPr/>
        </p:nvSpPr>
        <p:spPr>
          <a:xfrm>
            <a:off x="203175" y="705288"/>
            <a:ext cx="566236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t>1st Law of Motion</a:t>
            </a:r>
          </a:p>
        </p:txBody>
      </p:sp>
      <p:sp>
        <p:nvSpPr>
          <p:cNvPr id="834" name="TextBox 117"/>
          <p:cNvSpPr txBox="1"/>
          <p:nvPr/>
        </p:nvSpPr>
        <p:spPr>
          <a:xfrm>
            <a:off x="203176" y="2117070"/>
            <a:ext cx="5662366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rPr lang="en-US" dirty="0"/>
              <a:t>Either we </a:t>
            </a:r>
            <a:r>
              <a:rPr lang="en-US" b="1" dirty="0"/>
              <a:t>recruit new scouts</a:t>
            </a:r>
            <a:r>
              <a:rPr lang="en-US" dirty="0"/>
              <a:t> or the number of scouts in our program will continue to </a:t>
            </a:r>
            <a:r>
              <a:rPr lang="en-US" b="1" dirty="0">
                <a:solidFill>
                  <a:srgbClr val="FF0000"/>
                </a:solidFill>
              </a:rPr>
              <a:t>drop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835" name="direct.jpg" descr="direct.jpg"/>
          <p:cNvPicPr>
            <a:picLocks noChangeAspect="1"/>
          </p:cNvPicPr>
          <p:nvPr/>
        </p:nvPicPr>
        <p:blipFill>
          <a:blip r:embed="rId2">
            <a:extLst/>
          </a:blip>
          <a:srcRect l="13597" r="11725" b="27443"/>
          <a:stretch>
            <a:fillRect/>
          </a:stretch>
        </p:blipFill>
        <p:spPr>
          <a:xfrm>
            <a:off x="-1" y="-1"/>
            <a:ext cx="11988825" cy="69890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96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0" animBg="1" advAuto="0"/>
      <p:bldP spid="834" grpId="0" animBg="1" advAuto="0"/>
      <p:bldP spid="83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Box 116"/>
          <p:cNvSpPr txBox="1"/>
          <p:nvPr/>
        </p:nvSpPr>
        <p:spPr>
          <a:xfrm>
            <a:off x="203175" y="705288"/>
            <a:ext cx="566236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t>1st Law of Motion</a:t>
            </a:r>
          </a:p>
        </p:txBody>
      </p:sp>
      <p:sp>
        <p:nvSpPr>
          <p:cNvPr id="834" name="TextBox 117"/>
          <p:cNvSpPr txBox="1"/>
          <p:nvPr/>
        </p:nvSpPr>
        <p:spPr>
          <a:xfrm>
            <a:off x="203176" y="2117070"/>
            <a:ext cx="566236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r>
              <a:rPr lang="en-US" sz="2400" dirty="0"/>
              <a:t>Either we </a:t>
            </a:r>
            <a:r>
              <a:rPr lang="en-US" sz="2400" b="1" dirty="0"/>
              <a:t>recruit new scouts</a:t>
            </a:r>
            <a:r>
              <a:rPr lang="en-US" sz="2400" dirty="0"/>
              <a:t> or the number of scouts in our program will continue to </a:t>
            </a:r>
            <a:r>
              <a:rPr lang="en-US" sz="2400" b="1" dirty="0">
                <a:solidFill>
                  <a:srgbClr val="FF0000"/>
                </a:solidFill>
              </a:rPr>
              <a:t>drop</a:t>
            </a:r>
            <a:r>
              <a:rPr lang="en-US" sz="2400" dirty="0"/>
              <a:t>.</a:t>
            </a:r>
            <a:endParaRPr sz="2400" dirty="0"/>
          </a:p>
        </p:txBody>
      </p:sp>
      <p:pic>
        <p:nvPicPr>
          <p:cNvPr id="835" name="direct.jpg" descr="direct.jpg"/>
          <p:cNvPicPr>
            <a:picLocks noChangeAspect="1"/>
          </p:cNvPicPr>
          <p:nvPr/>
        </p:nvPicPr>
        <p:blipFill>
          <a:blip r:embed="rId2">
            <a:extLst/>
          </a:blip>
          <a:srcRect l="13597" r="11725" b="27443"/>
          <a:stretch>
            <a:fillRect/>
          </a:stretch>
        </p:blipFill>
        <p:spPr>
          <a:xfrm>
            <a:off x="6221927" y="376900"/>
            <a:ext cx="5970073" cy="3480340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Rectangle 34"/>
          <p:cNvSpPr/>
          <p:nvPr/>
        </p:nvSpPr>
        <p:spPr>
          <a:xfrm>
            <a:off x="6095999" y="-1"/>
            <a:ext cx="171451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2354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0" animBg="1" advAuto="0"/>
      <p:bldP spid="834" grpId="0" animBg="1" advAuto="0"/>
      <p:bldP spid="835" grpId="0" animBg="1" advAuto="0"/>
      <p:bldP spid="83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6">
            <a:extLst>
              <a:ext uri="{FF2B5EF4-FFF2-40B4-BE49-F238E27FC236}">
                <a16:creationId xmlns:a16="http://schemas.microsoft.com/office/drawing/2014/main" id="{8D254BB9-E34A-4383-BAA9-11EA6F30E2EB}"/>
              </a:ext>
            </a:extLst>
          </p:cNvPr>
          <p:cNvSpPr txBox="1"/>
          <p:nvPr/>
        </p:nvSpPr>
        <p:spPr>
          <a:xfrm>
            <a:off x="203174" y="705288"/>
            <a:ext cx="725779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000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b="1" dirty="0"/>
              <a:t>Why is recruiting necessary?</a:t>
            </a:r>
            <a:endParaRPr dirty="0"/>
          </a:p>
        </p:txBody>
      </p:sp>
      <p:sp>
        <p:nvSpPr>
          <p:cNvPr id="5" name="TextBox 117">
            <a:extLst>
              <a:ext uri="{FF2B5EF4-FFF2-40B4-BE49-F238E27FC236}">
                <a16:creationId xmlns:a16="http://schemas.microsoft.com/office/drawing/2014/main" id="{324BD083-66BF-4B62-A80E-A318A344BDA9}"/>
              </a:ext>
            </a:extLst>
          </p:cNvPr>
          <p:cNvSpPr txBox="1"/>
          <p:nvPr/>
        </p:nvSpPr>
        <p:spPr>
          <a:xfrm>
            <a:off x="203176" y="2117070"/>
            <a:ext cx="5662366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070C0"/>
                </a:solidFill>
                <a:latin typeface="Roboto Condensed Regular"/>
                <a:ea typeface="Roboto Condensed Regular"/>
                <a:cs typeface="Roboto Condensed Regular"/>
                <a:sym typeface="Roboto Condensed Regular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Grow unit membership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Replenish unit membership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Foster excitement among Scouting-age boys (and girls!)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Promote Scouting in the community</a:t>
            </a:r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6DB76CEB-4EFA-4D9E-8963-29BA6E52E3A9}"/>
              </a:ext>
            </a:extLst>
          </p:cNvPr>
          <p:cNvSpPr/>
          <p:nvPr/>
        </p:nvSpPr>
        <p:spPr>
          <a:xfrm>
            <a:off x="7646503" y="-1"/>
            <a:ext cx="171451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910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Rectangle 4"/>
          <p:cNvSpPr/>
          <p:nvPr/>
        </p:nvSpPr>
        <p:spPr>
          <a:xfrm>
            <a:off x="458723" y="457200"/>
            <a:ext cx="11274554" cy="5943600"/>
          </a:xfrm>
          <a:prstGeom prst="rect">
            <a:avLst/>
          </a:prstGeom>
          <a:ln w="28575">
            <a:solidFill>
              <a:srgbClr val="0070C0"/>
            </a:solidFill>
            <a:miter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21202E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pPr>
            <a:endParaRPr/>
          </a:p>
        </p:txBody>
      </p:sp>
      <p:sp>
        <p:nvSpPr>
          <p:cNvPr id="839" name="TextBox 35"/>
          <p:cNvSpPr txBox="1"/>
          <p:nvPr/>
        </p:nvSpPr>
        <p:spPr>
          <a:xfrm>
            <a:off x="458723" y="689834"/>
            <a:ext cx="11274554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lvl1pPr>
          </a:lstStyle>
          <a:p>
            <a:r>
              <a:t>SCOUT JOINING FUNNEL</a:t>
            </a:r>
          </a:p>
        </p:txBody>
      </p:sp>
      <p:grpSp>
        <p:nvGrpSpPr>
          <p:cNvPr id="846" name="Group"/>
          <p:cNvGrpSpPr/>
          <p:nvPr/>
        </p:nvGrpSpPr>
        <p:grpSpPr>
          <a:xfrm>
            <a:off x="2410726" y="4987079"/>
            <a:ext cx="7056982" cy="1227919"/>
            <a:chOff x="0" y="0"/>
            <a:chExt cx="7056981" cy="1227917"/>
          </a:xfrm>
        </p:grpSpPr>
        <p:sp>
          <p:nvSpPr>
            <p:cNvPr id="840" name="TextBox 14"/>
            <p:cNvSpPr txBox="1"/>
            <p:nvPr/>
          </p:nvSpPr>
          <p:spPr>
            <a:xfrm>
              <a:off x="0" y="158064"/>
              <a:ext cx="1757410" cy="452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600075">
                <a:defRPr sz="2100">
                  <a:solidFill>
                    <a:srgbClr val="21202E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Retention</a:t>
              </a:r>
            </a:p>
          </p:txBody>
        </p:sp>
        <p:sp>
          <p:nvSpPr>
            <p:cNvPr id="841" name="TextBox 23"/>
            <p:cNvSpPr txBox="1"/>
            <p:nvPr/>
          </p:nvSpPr>
          <p:spPr>
            <a:xfrm>
              <a:off x="4639275" y="0"/>
              <a:ext cx="2417707" cy="263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Social Channels</a:t>
              </a:r>
            </a:p>
          </p:txBody>
        </p:sp>
        <p:sp>
          <p:nvSpPr>
            <p:cNvPr id="842" name="TextBox 24"/>
            <p:cNvSpPr txBox="1"/>
            <p:nvPr/>
          </p:nvSpPr>
          <p:spPr>
            <a:xfrm>
              <a:off x="4639275" y="240987"/>
              <a:ext cx="2105013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ScoutingWire</a:t>
              </a:r>
            </a:p>
          </p:txBody>
        </p:sp>
        <p:sp>
          <p:nvSpPr>
            <p:cNvPr id="843" name="TextBox 25"/>
            <p:cNvSpPr txBox="1"/>
            <p:nvPr/>
          </p:nvSpPr>
          <p:spPr>
            <a:xfrm>
              <a:off x="4639275" y="481973"/>
              <a:ext cx="2019628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Email Outreach</a:t>
              </a:r>
            </a:p>
          </p:txBody>
        </p:sp>
        <p:sp>
          <p:nvSpPr>
            <p:cNvPr id="844" name="TextBox 30"/>
            <p:cNvSpPr txBox="1"/>
            <p:nvPr/>
          </p:nvSpPr>
          <p:spPr>
            <a:xfrm>
              <a:off x="4639275" y="722960"/>
              <a:ext cx="2028458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Local Touchpoints</a:t>
              </a:r>
            </a:p>
          </p:txBody>
        </p:sp>
        <p:sp>
          <p:nvSpPr>
            <p:cNvPr id="845" name="TextBox 31"/>
            <p:cNvSpPr txBox="1"/>
            <p:nvPr/>
          </p:nvSpPr>
          <p:spPr>
            <a:xfrm>
              <a:off x="4639275" y="963947"/>
              <a:ext cx="2009584" cy="263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Magazines</a:t>
              </a:r>
            </a:p>
          </p:txBody>
        </p:sp>
      </p:grpSp>
      <p:grpSp>
        <p:nvGrpSpPr>
          <p:cNvPr id="853" name="Group"/>
          <p:cNvGrpSpPr/>
          <p:nvPr/>
        </p:nvGrpSpPr>
        <p:grpSpPr>
          <a:xfrm>
            <a:off x="2410726" y="3535492"/>
            <a:ext cx="7980261" cy="1323022"/>
            <a:chOff x="0" y="0"/>
            <a:chExt cx="7980260" cy="1323020"/>
          </a:xfrm>
        </p:grpSpPr>
        <p:sp>
          <p:nvSpPr>
            <p:cNvPr id="847" name="TextBox 6"/>
            <p:cNvSpPr txBox="1"/>
            <p:nvPr/>
          </p:nvSpPr>
          <p:spPr>
            <a:xfrm>
              <a:off x="4765519" y="329365"/>
              <a:ext cx="2646604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Presentations at School</a:t>
              </a:r>
            </a:p>
          </p:txBody>
        </p:sp>
        <p:sp>
          <p:nvSpPr>
            <p:cNvPr id="848" name="TextBox 7"/>
            <p:cNvSpPr txBox="1"/>
            <p:nvPr/>
          </p:nvSpPr>
          <p:spPr>
            <a:xfrm>
              <a:off x="4495236" y="988092"/>
              <a:ext cx="2960563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School Nights</a:t>
              </a:r>
            </a:p>
          </p:txBody>
        </p:sp>
        <p:sp>
          <p:nvSpPr>
            <p:cNvPr id="849" name="TextBox 12"/>
            <p:cNvSpPr txBox="1"/>
            <p:nvPr/>
          </p:nvSpPr>
          <p:spPr>
            <a:xfrm>
              <a:off x="0" y="399593"/>
              <a:ext cx="1757410" cy="452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600075">
                <a:defRPr sz="2100">
                  <a:solidFill>
                    <a:srgbClr val="21202E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Sell</a:t>
              </a:r>
            </a:p>
          </p:txBody>
        </p:sp>
        <p:sp>
          <p:nvSpPr>
            <p:cNvPr id="850" name="TextBox 21"/>
            <p:cNvSpPr txBox="1"/>
            <p:nvPr/>
          </p:nvSpPr>
          <p:spPr>
            <a:xfrm>
              <a:off x="4643799" y="658729"/>
              <a:ext cx="3336462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Adventures Fliers</a:t>
              </a:r>
            </a:p>
          </p:txBody>
        </p:sp>
        <p:sp>
          <p:nvSpPr>
            <p:cNvPr id="851" name="TextBox 29"/>
            <p:cNvSpPr txBox="1"/>
            <p:nvPr/>
          </p:nvSpPr>
          <p:spPr>
            <a:xfrm>
              <a:off x="4907862" y="0"/>
              <a:ext cx="2417189" cy="35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u="sng">
                  <a:solidFill>
                    <a:schemeClr val="accent4">
                      <a:lumOff val="-4509"/>
                    </a:schemeClr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Word of Mouth (Marketing)</a:t>
              </a:r>
            </a:p>
          </p:txBody>
        </p:sp>
        <p:sp>
          <p:nvSpPr>
            <p:cNvPr id="852" name="Straight Connector 11"/>
            <p:cNvSpPr/>
            <p:nvPr/>
          </p:nvSpPr>
          <p:spPr>
            <a:xfrm>
              <a:off x="289923" y="1323020"/>
              <a:ext cx="6825885" cy="1"/>
            </a:xfrm>
            <a:prstGeom prst="line">
              <a:avLst/>
            </a:prstGeom>
            <a:noFill/>
            <a:ln w="6350" cap="flat">
              <a:solidFill>
                <a:srgbClr val="37568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864" name="Group"/>
          <p:cNvGrpSpPr/>
          <p:nvPr/>
        </p:nvGrpSpPr>
        <p:grpSpPr>
          <a:xfrm>
            <a:off x="2410726" y="1449995"/>
            <a:ext cx="8174658" cy="2111715"/>
            <a:chOff x="0" y="0"/>
            <a:chExt cx="8174656" cy="2111713"/>
          </a:xfrm>
        </p:grpSpPr>
        <p:sp>
          <p:nvSpPr>
            <p:cNvPr id="854" name="TextBox 13"/>
            <p:cNvSpPr txBox="1"/>
            <p:nvPr/>
          </p:nvSpPr>
          <p:spPr>
            <a:xfrm>
              <a:off x="0" y="1251856"/>
              <a:ext cx="1757410" cy="452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600075">
                <a:defRPr sz="2100">
                  <a:solidFill>
                    <a:srgbClr val="21202E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Nurture</a:t>
              </a:r>
            </a:p>
          </p:txBody>
        </p:sp>
        <p:sp>
          <p:nvSpPr>
            <p:cNvPr id="855" name="TextBox 16"/>
            <p:cNvSpPr txBox="1"/>
            <p:nvPr/>
          </p:nvSpPr>
          <p:spPr>
            <a:xfrm>
              <a:off x="5435156" y="605983"/>
              <a:ext cx="949225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Digital Media Ads</a:t>
              </a:r>
            </a:p>
          </p:txBody>
        </p:sp>
        <p:sp>
          <p:nvSpPr>
            <p:cNvPr id="856" name="TextBox 17"/>
            <p:cNvSpPr txBox="1"/>
            <p:nvPr/>
          </p:nvSpPr>
          <p:spPr>
            <a:xfrm>
              <a:off x="5306969" y="849058"/>
              <a:ext cx="2867688" cy="350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u="sng">
                  <a:solidFill>
                    <a:schemeClr val="accent4">
                      <a:lumOff val="-4509"/>
                    </a:schemeClr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Brand Perception</a:t>
              </a:r>
            </a:p>
          </p:txBody>
        </p:sp>
        <p:sp>
          <p:nvSpPr>
            <p:cNvPr id="857" name="TextBox 18"/>
            <p:cNvSpPr txBox="1"/>
            <p:nvPr/>
          </p:nvSpPr>
          <p:spPr>
            <a:xfrm>
              <a:off x="5519147" y="-1"/>
              <a:ext cx="2334517" cy="350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900" u="sng">
                  <a:solidFill>
                    <a:schemeClr val="accent4">
                      <a:lumOff val="-4509"/>
                    </a:schemeClr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rPr dirty="0"/>
                <a:t>Top of Mind awareness</a:t>
              </a:r>
            </a:p>
          </p:txBody>
        </p:sp>
        <p:sp>
          <p:nvSpPr>
            <p:cNvPr id="858" name="Straight Connector 19"/>
            <p:cNvSpPr/>
            <p:nvPr/>
          </p:nvSpPr>
          <p:spPr>
            <a:xfrm>
              <a:off x="289923" y="2111713"/>
              <a:ext cx="2069067" cy="1"/>
            </a:xfrm>
            <a:prstGeom prst="line">
              <a:avLst/>
            </a:prstGeom>
            <a:noFill/>
            <a:ln w="6350" cap="flat">
              <a:solidFill>
                <a:srgbClr val="37568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9" name="TextBox 20"/>
            <p:cNvSpPr txBox="1"/>
            <p:nvPr/>
          </p:nvSpPr>
          <p:spPr>
            <a:xfrm>
              <a:off x="5156018" y="1455775"/>
              <a:ext cx="2227097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Family Is/Was a Scout</a:t>
              </a:r>
            </a:p>
          </p:txBody>
        </p:sp>
        <p:sp>
          <p:nvSpPr>
            <p:cNvPr id="860" name="TextBox 22"/>
            <p:cNvSpPr txBox="1"/>
            <p:nvPr/>
          </p:nvSpPr>
          <p:spPr>
            <a:xfrm>
              <a:off x="5068192" y="1756132"/>
              <a:ext cx="2096531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BeAScout Lead Activation</a:t>
              </a:r>
            </a:p>
          </p:txBody>
        </p:sp>
        <p:sp>
          <p:nvSpPr>
            <p:cNvPr id="861" name="TextBox 28"/>
            <p:cNvSpPr txBox="1"/>
            <p:nvPr/>
          </p:nvSpPr>
          <p:spPr>
            <a:xfrm>
              <a:off x="5501480" y="340119"/>
              <a:ext cx="2227098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t>Groups / Bloggers</a:t>
              </a:r>
            </a:p>
          </p:txBody>
        </p:sp>
        <p:sp>
          <p:nvSpPr>
            <p:cNvPr id="862" name="TextBox 17"/>
            <p:cNvSpPr txBox="1"/>
            <p:nvPr/>
          </p:nvSpPr>
          <p:spPr>
            <a:xfrm>
              <a:off x="5253705" y="1195406"/>
              <a:ext cx="2867688" cy="263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600075">
                <a:defRPr sz="1000">
                  <a:solidFill>
                    <a:srgbClr val="535353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pPr>
              <a:r>
                <a:t>Paid Search Ads </a:t>
              </a:r>
              <a:r>
                <a:rPr sz="800"/>
                <a:t>(Google &amp; Bing)</a:t>
              </a:r>
            </a:p>
          </p:txBody>
        </p:sp>
        <p:sp>
          <p:nvSpPr>
            <p:cNvPr id="863" name="Straight Connector 32"/>
            <p:cNvSpPr/>
            <p:nvPr/>
          </p:nvSpPr>
          <p:spPr>
            <a:xfrm>
              <a:off x="4976656" y="2086947"/>
              <a:ext cx="2069066" cy="1"/>
            </a:xfrm>
            <a:prstGeom prst="line">
              <a:avLst/>
            </a:prstGeom>
            <a:noFill/>
            <a:ln w="6350" cap="flat">
              <a:solidFill>
                <a:srgbClr val="37568D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871" name="Group"/>
          <p:cNvGrpSpPr/>
          <p:nvPr/>
        </p:nvGrpSpPr>
        <p:grpSpPr>
          <a:xfrm>
            <a:off x="2789019" y="932557"/>
            <a:ext cx="6399517" cy="5097060"/>
            <a:chOff x="88370" y="0"/>
            <a:chExt cx="6399515" cy="5097059"/>
          </a:xfrm>
        </p:grpSpPr>
        <p:pic>
          <p:nvPicPr>
            <p:cNvPr id="865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370" y="0"/>
              <a:ext cx="6399516" cy="4800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6" name="Rectangle 10"/>
            <p:cNvSpPr/>
            <p:nvPr/>
          </p:nvSpPr>
          <p:spPr>
            <a:xfrm>
              <a:off x="2623840" y="3917309"/>
              <a:ext cx="1407332" cy="354894"/>
            </a:xfrm>
            <a:prstGeom prst="rect">
              <a:avLst/>
            </a:prstGeom>
            <a:solidFill>
              <a:srgbClr val="578F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0075">
                <a:defRPr sz="1200">
                  <a:solidFill>
                    <a:srgbClr val="21202E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pPr>
              <a:endParaRPr/>
            </a:p>
          </p:txBody>
        </p:sp>
        <p:sp>
          <p:nvSpPr>
            <p:cNvPr id="867" name="TextBox 26"/>
            <p:cNvSpPr txBox="1"/>
            <p:nvPr/>
          </p:nvSpPr>
          <p:spPr>
            <a:xfrm>
              <a:off x="2797239" y="3836324"/>
              <a:ext cx="1001847" cy="430454"/>
            </a:xfrm>
            <a:prstGeom prst="rect">
              <a:avLst/>
            </a:prstGeom>
            <a:solidFill>
              <a:srgbClr val="578F9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lnSpcReduction="10000"/>
            </a:bodyPr>
            <a:lstStyle>
              <a:lvl1pPr algn="ctr" defTabSz="600075">
                <a:defRPr sz="2900" spc="200">
                  <a:solidFill>
                    <a:srgbClr val="FFFFFF"/>
                  </a:solidFill>
                  <a:latin typeface="Franklin Gothic Medium Cond"/>
                  <a:ea typeface="Franklin Gothic Medium Cond"/>
                  <a:cs typeface="Franklin Gothic Medium Cond"/>
                  <a:sym typeface="Franklin Gothic Medium Cond"/>
                </a:defRPr>
              </a:lvl1pPr>
            </a:lstStyle>
            <a:p>
              <a:r>
                <a:rPr dirty="0"/>
                <a:t>JOIN</a:t>
              </a:r>
            </a:p>
          </p:txBody>
        </p:sp>
        <p:grpSp>
          <p:nvGrpSpPr>
            <p:cNvPr id="870" name="Oval 27"/>
            <p:cNvGrpSpPr/>
            <p:nvPr/>
          </p:nvGrpSpPr>
          <p:grpSpPr>
            <a:xfrm>
              <a:off x="2556740" y="4534125"/>
              <a:ext cx="1529295" cy="562935"/>
              <a:chOff x="0" y="0"/>
              <a:chExt cx="1529293" cy="562933"/>
            </a:xfrm>
          </p:grpSpPr>
          <p:sp>
            <p:nvSpPr>
              <p:cNvPr id="868" name="Oval"/>
              <p:cNvSpPr/>
              <p:nvPr/>
            </p:nvSpPr>
            <p:spPr>
              <a:xfrm>
                <a:off x="-1" y="-1"/>
                <a:ext cx="1529295" cy="562935"/>
              </a:xfrm>
              <a:prstGeom prst="ellipse">
                <a:avLst/>
              </a:prstGeom>
              <a:solidFill>
                <a:srgbClr val="578F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9" name="ADVOCATE"/>
              <p:cNvSpPr txBox="1"/>
              <p:nvPr/>
            </p:nvSpPr>
            <p:spPr>
              <a:xfrm>
                <a:off x="223959" y="149480"/>
                <a:ext cx="1081375" cy="2639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1000">
                    <a:solidFill>
                      <a:srgbClr val="FFFFFF"/>
                    </a:solidFill>
                    <a:latin typeface="Franklin Gothic Medium Cond"/>
                    <a:ea typeface="Franklin Gothic Medium Cond"/>
                    <a:cs typeface="Franklin Gothic Medium Cond"/>
                    <a:sym typeface="Franklin Gothic Medium Cond"/>
                  </a:defRPr>
                </a:lvl1pPr>
              </a:lstStyle>
              <a:p>
                <a:r>
                  <a:t>ADVOCATE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0" animBg="1" advAuto="0"/>
      <p:bldP spid="846" grpId="0" animBg="1" advAuto="0"/>
      <p:bldP spid="853" grpId="0" animBg="1" advAuto="0"/>
      <p:bldP spid="864" grpId="0" animBg="1" advAuto="0"/>
      <p:bldP spid="871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Box 2"/>
          <p:cNvSpPr txBox="1"/>
          <p:nvPr/>
        </p:nvSpPr>
        <p:spPr>
          <a:xfrm>
            <a:off x="261825" y="691262"/>
            <a:ext cx="53954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sz="3600" dirty="0"/>
              <a:t>Top of Mind Awareness</a:t>
            </a:r>
          </a:p>
        </p:txBody>
      </p:sp>
      <p:sp>
        <p:nvSpPr>
          <p:cNvPr id="874" name="Freeform 5"/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875" name="TextBox 3"/>
          <p:cNvSpPr txBox="1"/>
          <p:nvPr/>
        </p:nvSpPr>
        <p:spPr>
          <a:xfrm>
            <a:off x="261824" y="1671728"/>
            <a:ext cx="5879333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spc="1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Top-of-mind awareness (TOMA) refers to a brand or specific product being </a:t>
            </a:r>
            <a:r>
              <a:rPr b="1" dirty="0">
                <a:solidFill>
                  <a:srgbClr val="1F487C"/>
                </a:solidFill>
              </a:rPr>
              <a:t>first in customers' minds when thinking of a particular industry or category</a:t>
            </a:r>
          </a:p>
        </p:txBody>
      </p:sp>
      <p:pic>
        <p:nvPicPr>
          <p:cNvPr id="876" name="pexels-photo-1.jpg" descr="pexels-photo-1.jpg"/>
          <p:cNvPicPr>
            <a:picLocks noChangeAspect="1"/>
          </p:cNvPicPr>
          <p:nvPr/>
        </p:nvPicPr>
        <p:blipFill>
          <a:blip r:embed="rId2">
            <a:extLst/>
          </a:blip>
          <a:srcRect l="25519"/>
          <a:stretch>
            <a:fillRect/>
          </a:stretch>
        </p:blipFill>
        <p:spPr>
          <a:xfrm>
            <a:off x="6297374" y="0"/>
            <a:ext cx="701985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" grpId="0" animBg="1" advAuto="0"/>
      <p:bldP spid="874" grpId="0" animBg="1" advAuto="0"/>
      <p:bldP spid="87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Freeform 5"/>
          <p:cNvSpPr/>
          <p:nvPr/>
        </p:nvSpPr>
        <p:spPr>
          <a:xfrm rot="5400000" flipH="1">
            <a:off x="653266" y="1221062"/>
            <a:ext cx="45720" cy="685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21600"/>
                </a:moveTo>
                <a:cubicBezTo>
                  <a:pt x="3042" y="21600"/>
                  <a:pt x="0" y="21349"/>
                  <a:pt x="0" y="21022"/>
                </a:cubicBezTo>
                <a:cubicBezTo>
                  <a:pt x="0" y="578"/>
                  <a:pt x="0" y="578"/>
                  <a:pt x="0" y="578"/>
                </a:cubicBezTo>
                <a:cubicBezTo>
                  <a:pt x="0" y="277"/>
                  <a:pt x="3042" y="0"/>
                  <a:pt x="6693" y="0"/>
                </a:cubicBezTo>
                <a:cubicBezTo>
                  <a:pt x="14603" y="0"/>
                  <a:pt x="14603" y="0"/>
                  <a:pt x="14603" y="0"/>
                </a:cubicBezTo>
                <a:cubicBezTo>
                  <a:pt x="18558" y="0"/>
                  <a:pt x="21600" y="277"/>
                  <a:pt x="21600" y="578"/>
                </a:cubicBezTo>
                <a:cubicBezTo>
                  <a:pt x="21600" y="21022"/>
                  <a:pt x="21600" y="21022"/>
                  <a:pt x="21600" y="21022"/>
                </a:cubicBezTo>
                <a:cubicBezTo>
                  <a:pt x="21600" y="21349"/>
                  <a:pt x="18558" y="21600"/>
                  <a:pt x="14603" y="21600"/>
                </a:cubicBezTo>
                <a:lnTo>
                  <a:pt x="6693" y="21600"/>
                </a:lnTo>
                <a:close/>
              </a:path>
            </a:pathLst>
          </a:custGeom>
          <a:solidFill>
            <a:srgbClr val="0070C0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100"/>
            </a:pPr>
            <a:endParaRPr/>
          </a:p>
        </p:txBody>
      </p:sp>
      <p:sp>
        <p:nvSpPr>
          <p:cNvPr id="879" name="TextBox 2"/>
          <p:cNvSpPr txBox="1"/>
          <p:nvPr/>
        </p:nvSpPr>
        <p:spPr>
          <a:xfrm>
            <a:off x="261825" y="779643"/>
            <a:ext cx="539548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i="1"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dirty="0"/>
              <a:t>Brand </a:t>
            </a:r>
            <a:r>
              <a:rPr sz="3600" dirty="0"/>
              <a:t>Perception</a:t>
            </a:r>
            <a:endParaRPr dirty="0"/>
          </a:p>
        </p:txBody>
      </p:sp>
      <p:sp>
        <p:nvSpPr>
          <p:cNvPr id="880" name="TextBox 3"/>
          <p:cNvSpPr txBox="1"/>
          <p:nvPr/>
        </p:nvSpPr>
        <p:spPr>
          <a:xfrm>
            <a:off x="261824" y="1671728"/>
            <a:ext cx="5879333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spc="1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535353"/>
                </a:solidFill>
              </a:rPr>
              <a:t>Brand Perception refers to the extent to which customers are able to </a:t>
            </a:r>
            <a:r>
              <a:rPr b="1" i="1" dirty="0">
                <a:solidFill>
                  <a:srgbClr val="1F487C"/>
                </a:solidFill>
              </a:rPr>
              <a:t>recall</a:t>
            </a:r>
            <a:r>
              <a:rPr b="1" dirty="0">
                <a:solidFill>
                  <a:srgbClr val="1F487C"/>
                </a:solidFill>
              </a:rPr>
              <a:t> or </a:t>
            </a:r>
            <a:r>
              <a:rPr sz="2400" b="1" i="1" spc="100" dirty="0">
                <a:solidFill>
                  <a:srgbClr val="1F487C"/>
                </a:solidFill>
                <a:latin typeface="Roboto Bold"/>
                <a:ea typeface="Roboto Bold"/>
                <a:cs typeface="Roboto Bold"/>
              </a:rPr>
              <a:t>recognize a brand</a:t>
            </a:r>
            <a:r>
              <a:rPr lang="en-US" sz="2400" b="1" i="1" spc="100" dirty="0">
                <a:solidFill>
                  <a:srgbClr val="1F487C"/>
                </a:solidFill>
                <a:latin typeface="Roboto Bold"/>
                <a:ea typeface="Roboto Bold"/>
                <a:cs typeface="Roboto Bold"/>
              </a:rPr>
              <a:t> and their association and perception of such</a:t>
            </a:r>
            <a:r>
              <a:rPr sz="2400" b="1" i="1" spc="100" dirty="0">
                <a:solidFill>
                  <a:srgbClr val="1F487C"/>
                </a:solidFill>
                <a:latin typeface="Roboto Bold"/>
                <a:ea typeface="Roboto Bold"/>
                <a:cs typeface="Roboto Bold"/>
              </a:rPr>
              <a:t>.</a:t>
            </a:r>
          </a:p>
          <a:p>
            <a:pPr>
              <a:defRPr sz="2400" spc="100">
                <a:solidFill>
                  <a:srgbClr val="595959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>
              <a:solidFill>
                <a:srgbClr val="0433FF"/>
              </a:solidFill>
            </a:endParaRPr>
          </a:p>
          <a:p>
            <a:pPr>
              <a:defRPr sz="2400" spc="100">
                <a:solidFill>
                  <a:srgbClr val="535353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The consumer's ability to recognize or recall a brand is central to purchasing decision-making.</a:t>
            </a:r>
          </a:p>
        </p:txBody>
      </p:sp>
      <p:pic>
        <p:nvPicPr>
          <p:cNvPr id="881" name="pexels-photo-1.jpg" descr="pexels-photo-1.jpg"/>
          <p:cNvPicPr>
            <a:picLocks noChangeAspect="1"/>
          </p:cNvPicPr>
          <p:nvPr/>
        </p:nvPicPr>
        <p:blipFill>
          <a:blip r:embed="rId2">
            <a:extLst/>
          </a:blip>
          <a:srcRect l="25519"/>
          <a:stretch>
            <a:fillRect/>
          </a:stretch>
        </p:blipFill>
        <p:spPr>
          <a:xfrm>
            <a:off x="6297374" y="0"/>
            <a:ext cx="701985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" grpId="0" animBg="1" advAuto="0"/>
      <p:bldP spid="879" grpId="0" animBg="1" advAuto="0"/>
      <p:bldP spid="880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1543</Words>
  <Application>Microsoft Office PowerPoint</Application>
  <PresentationFormat>Widescreen</PresentationFormat>
  <Paragraphs>183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Franklin Gothic Medium Cond</vt:lpstr>
      <vt:lpstr>Roboto Bold</vt:lpstr>
      <vt:lpstr>Roboto Condensed Bold</vt:lpstr>
      <vt:lpstr>Roboto Condensed Regular</vt:lpstr>
      <vt:lpstr>Times New Roman</vt:lpstr>
      <vt:lpstr>Office Theme</vt:lpstr>
      <vt:lpstr>PowerPoint Presentation</vt:lpstr>
      <vt:lpstr>Why do recruitment?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Recruitment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There is no magic formula!</vt:lpstr>
      <vt:lpstr>Resources</vt:lpstr>
      <vt:lpstr>Ultimately, the best recruiting tool you have available is putting on a good program!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Recruiting Best Practices</dc:title>
  <dc:creator>Ryan O'Connor</dc:creator>
  <cp:lastModifiedBy>Alexander Thomas</cp:lastModifiedBy>
  <cp:revision>29</cp:revision>
  <dcterms:created xsi:type="dcterms:W3CDTF">2019-03-14T14:47:06Z</dcterms:created>
  <dcterms:modified xsi:type="dcterms:W3CDTF">2019-04-03T16:22:02Z</dcterms:modified>
</cp:coreProperties>
</file>